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91" r:id="rId3"/>
    <p:sldId id="292" r:id="rId4"/>
    <p:sldId id="293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8" r:id="rId18"/>
    <p:sldId id="309" r:id="rId19"/>
    <p:sldId id="314" r:id="rId20"/>
    <p:sldId id="311" r:id="rId21"/>
    <p:sldId id="315" r:id="rId22"/>
    <p:sldId id="281" r:id="rId23"/>
    <p:sldId id="282" r:id="rId24"/>
    <p:sldId id="316" r:id="rId25"/>
    <p:sldId id="317" r:id="rId26"/>
    <p:sldId id="318" r:id="rId27"/>
    <p:sldId id="319" r:id="rId28"/>
    <p:sldId id="287" r:id="rId29"/>
    <p:sldId id="288" r:id="rId30"/>
    <p:sldId id="320" r:id="rId31"/>
    <p:sldId id="294" r:id="rId32"/>
    <p:sldId id="279" r:id="rId3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394E47-401B-4952-9A54-39F9D0F0389E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BD924F4-EEC9-4006-917B-7803382C1E38}">
      <dgm:prSet phldrT="[Текст]"/>
      <dgm:spPr/>
      <dgm:t>
        <a:bodyPr/>
        <a:lstStyle/>
        <a:p>
          <a:r>
            <a:rPr lang="ru-RU" dirty="0" smtClean="0"/>
            <a:t>задачи</a:t>
          </a:r>
          <a:endParaRPr lang="ru-RU" dirty="0"/>
        </a:p>
      </dgm:t>
    </dgm:pt>
    <dgm:pt modelId="{3F59B804-3EAD-4BDE-BBC2-F065A2A9DF12}" type="parTrans" cxnId="{9FEBA8AC-CE5F-4DDB-9D52-96EE61F0E00C}">
      <dgm:prSet/>
      <dgm:spPr/>
      <dgm:t>
        <a:bodyPr/>
        <a:lstStyle/>
        <a:p>
          <a:endParaRPr lang="ru-RU"/>
        </a:p>
      </dgm:t>
    </dgm:pt>
    <dgm:pt modelId="{468A2DE1-4900-4ED0-A2CC-856251459DCD}" type="sibTrans" cxnId="{9FEBA8AC-CE5F-4DDB-9D52-96EE61F0E00C}">
      <dgm:prSet/>
      <dgm:spPr/>
      <dgm:t>
        <a:bodyPr/>
        <a:lstStyle/>
        <a:p>
          <a:endParaRPr lang="ru-RU"/>
        </a:p>
      </dgm:t>
    </dgm:pt>
    <dgm:pt modelId="{ED08F4CB-996D-4D2F-9FC8-617996E6A774}">
      <dgm:prSet phldrT="[Текст]"/>
      <dgm:spPr/>
      <dgm:t>
        <a:bodyPr/>
        <a:lstStyle/>
        <a:p>
          <a:r>
            <a:rPr lang="ru-RU" dirty="0" smtClean="0"/>
            <a:t> выявление признаков преждевременного старения и рисков развития возраст-ассоциированных заболеваний, их предупреждение и коррекция.</a:t>
          </a:r>
          <a:endParaRPr lang="ru-RU" dirty="0"/>
        </a:p>
      </dgm:t>
    </dgm:pt>
    <dgm:pt modelId="{5374B5E6-E856-41DF-B22F-D03825A231D9}" type="parTrans" cxnId="{FD3D0B97-4054-4161-8388-0BA520F63597}">
      <dgm:prSet/>
      <dgm:spPr/>
      <dgm:t>
        <a:bodyPr/>
        <a:lstStyle/>
        <a:p>
          <a:endParaRPr lang="ru-RU"/>
        </a:p>
      </dgm:t>
    </dgm:pt>
    <dgm:pt modelId="{1464EF3B-27D9-4D2B-89F8-E9893BF92510}" type="sibTrans" cxnId="{FD3D0B97-4054-4161-8388-0BA520F63597}">
      <dgm:prSet/>
      <dgm:spPr/>
      <dgm:t>
        <a:bodyPr/>
        <a:lstStyle/>
        <a:p>
          <a:endParaRPr lang="ru-RU"/>
        </a:p>
      </dgm:t>
    </dgm:pt>
    <dgm:pt modelId="{AB31E383-716A-49D5-8716-9BCB244ACFE3}">
      <dgm:prSet phldrT="[Текст]"/>
      <dgm:spPr/>
      <dgm:t>
        <a:bodyPr/>
        <a:lstStyle/>
        <a:p>
          <a:r>
            <a:rPr lang="ru-RU" dirty="0" smtClean="0"/>
            <a:t>Лечение </a:t>
          </a:r>
          <a:endParaRPr lang="ru-RU" dirty="0"/>
        </a:p>
      </dgm:t>
    </dgm:pt>
    <dgm:pt modelId="{B3A0C96D-ECF4-4BB5-9D74-07EA8262F597}" type="parTrans" cxnId="{A3B0F8E3-5019-4196-A1BF-839289BE06F6}">
      <dgm:prSet/>
      <dgm:spPr/>
      <dgm:t>
        <a:bodyPr/>
        <a:lstStyle/>
        <a:p>
          <a:endParaRPr lang="ru-RU"/>
        </a:p>
      </dgm:t>
    </dgm:pt>
    <dgm:pt modelId="{E82D2213-7590-43FF-9680-CD4250759A85}" type="sibTrans" cxnId="{A3B0F8E3-5019-4196-A1BF-839289BE06F6}">
      <dgm:prSet/>
      <dgm:spPr/>
      <dgm:t>
        <a:bodyPr/>
        <a:lstStyle/>
        <a:p>
          <a:endParaRPr lang="ru-RU"/>
        </a:p>
      </dgm:t>
    </dgm:pt>
    <dgm:pt modelId="{839FB442-C252-4ED0-90B1-462276F1636A}">
      <dgm:prSet phldrT="[Текст]"/>
      <dgm:spPr/>
      <dgm:t>
        <a:bodyPr/>
        <a:lstStyle/>
        <a:p>
          <a:r>
            <a:rPr lang="ru-RU" dirty="0" smtClean="0"/>
            <a:t>фотодинамическая терапия при раке мочевого пузыря, </a:t>
          </a:r>
          <a:r>
            <a:rPr lang="ru-RU" dirty="0" err="1" smtClean="0"/>
            <a:t>чрескожный</a:t>
          </a:r>
          <a:r>
            <a:rPr lang="ru-RU" dirty="0" smtClean="0"/>
            <a:t> энергетический </a:t>
          </a:r>
          <a:r>
            <a:rPr lang="ru-RU" dirty="0" err="1" smtClean="0"/>
            <a:t>нейролизис</a:t>
          </a:r>
          <a:r>
            <a:rPr lang="ru-RU" dirty="0" smtClean="0"/>
            <a:t> чревного сплетения </a:t>
          </a:r>
          <a:r>
            <a:rPr lang="ru-RU" dirty="0" err="1" smtClean="0"/>
            <a:t>лапароскопическое</a:t>
          </a:r>
          <a:r>
            <a:rPr lang="ru-RU" dirty="0" smtClean="0"/>
            <a:t> </a:t>
          </a:r>
          <a:r>
            <a:rPr lang="ru-RU" dirty="0" err="1" smtClean="0"/>
            <a:t>билиопанкреатическое</a:t>
          </a:r>
          <a:r>
            <a:rPr lang="ru-RU" dirty="0" smtClean="0"/>
            <a:t> шунтирование, </a:t>
          </a:r>
          <a:r>
            <a:rPr lang="ru-RU" dirty="0" err="1" smtClean="0"/>
            <a:t>лапароскопическое</a:t>
          </a:r>
          <a:r>
            <a:rPr lang="ru-RU" dirty="0" smtClean="0"/>
            <a:t> </a:t>
          </a:r>
          <a:r>
            <a:rPr lang="ru-RU" dirty="0" err="1" smtClean="0"/>
            <a:t>гастрошунтирование</a:t>
          </a:r>
          <a:r>
            <a:rPr lang="ru-RU" dirty="0" smtClean="0"/>
            <a:t>.</a:t>
          </a:r>
          <a:endParaRPr lang="ru-RU" dirty="0"/>
        </a:p>
      </dgm:t>
    </dgm:pt>
    <dgm:pt modelId="{FC82FDC6-D219-4C25-8263-162DCC882E94}" type="parTrans" cxnId="{0B355AB5-5099-4F99-AAEC-0EB1D731CA91}">
      <dgm:prSet/>
      <dgm:spPr/>
      <dgm:t>
        <a:bodyPr/>
        <a:lstStyle/>
        <a:p>
          <a:endParaRPr lang="ru-RU"/>
        </a:p>
      </dgm:t>
    </dgm:pt>
    <dgm:pt modelId="{4740E7DC-B99E-4064-B0D4-0C64DBC4ECFF}" type="sibTrans" cxnId="{0B355AB5-5099-4F99-AAEC-0EB1D731CA91}">
      <dgm:prSet/>
      <dgm:spPr/>
      <dgm:t>
        <a:bodyPr/>
        <a:lstStyle/>
        <a:p>
          <a:endParaRPr lang="ru-RU"/>
        </a:p>
      </dgm:t>
    </dgm:pt>
    <dgm:pt modelId="{2B5178FB-D480-45DE-AF6F-1480E177AC8D}">
      <dgm:prSet phldrT="[Текст]"/>
      <dgm:spPr/>
      <dgm:t>
        <a:bodyPr/>
        <a:lstStyle/>
        <a:p>
          <a:r>
            <a:rPr lang="ru-RU" dirty="0" smtClean="0"/>
            <a:t>трансплантация островковых клеток поджелудочной железы», «трансплантация почки и островковых клеток поджелудочной железы», «трансплантация верхней конечности и её фрагментов».</a:t>
          </a:r>
          <a:endParaRPr lang="ru-RU" dirty="0"/>
        </a:p>
      </dgm:t>
    </dgm:pt>
    <dgm:pt modelId="{5B042586-7375-4812-8450-A21C8D81F155}" type="parTrans" cxnId="{977B74E4-85AC-4212-838C-3044441D44E1}">
      <dgm:prSet/>
      <dgm:spPr/>
      <dgm:t>
        <a:bodyPr/>
        <a:lstStyle/>
        <a:p>
          <a:endParaRPr lang="ru-RU"/>
        </a:p>
      </dgm:t>
    </dgm:pt>
    <dgm:pt modelId="{691022DC-9FBF-4C31-8240-5596A268F3B1}" type="sibTrans" cxnId="{977B74E4-85AC-4212-838C-3044441D44E1}">
      <dgm:prSet/>
      <dgm:spPr/>
      <dgm:t>
        <a:bodyPr/>
        <a:lstStyle/>
        <a:p>
          <a:endParaRPr lang="ru-RU"/>
        </a:p>
      </dgm:t>
    </dgm:pt>
    <dgm:pt modelId="{9DBDF994-59D4-404F-BDB0-011CA0810643}">
      <dgm:prSet phldrT="[Текст]"/>
      <dgm:spPr/>
      <dgm:t>
        <a:bodyPr/>
        <a:lstStyle/>
        <a:p>
          <a:r>
            <a:rPr lang="ru-RU" dirty="0" smtClean="0"/>
            <a:t>Финансы</a:t>
          </a:r>
          <a:endParaRPr lang="ru-RU" dirty="0"/>
        </a:p>
      </dgm:t>
    </dgm:pt>
    <dgm:pt modelId="{03033B89-4C3B-4AE4-83B3-C4A2EAF40AC0}" type="parTrans" cxnId="{E0A16FEC-ABEF-44FD-AC5C-1CA62DC73F6B}">
      <dgm:prSet/>
      <dgm:spPr/>
      <dgm:t>
        <a:bodyPr/>
        <a:lstStyle/>
        <a:p>
          <a:endParaRPr lang="ru-RU"/>
        </a:p>
      </dgm:t>
    </dgm:pt>
    <dgm:pt modelId="{C6279B16-876F-461A-8D03-59EA8477F024}" type="sibTrans" cxnId="{E0A16FEC-ABEF-44FD-AC5C-1CA62DC73F6B}">
      <dgm:prSet/>
      <dgm:spPr/>
      <dgm:t>
        <a:bodyPr/>
        <a:lstStyle/>
        <a:p>
          <a:endParaRPr lang="ru-RU"/>
        </a:p>
      </dgm:t>
    </dgm:pt>
    <dgm:pt modelId="{2F38F430-4456-48E4-A63C-B5AE5DA2AAB5}">
      <dgm:prSet phldrT="[Текст]"/>
      <dgm:spPr/>
      <dgm:t>
        <a:bodyPr/>
        <a:lstStyle/>
        <a:p>
          <a:r>
            <a:rPr kumimoji="0" lang="ru-RU" b="0" i="0" u="none" strike="noStrike" cap="none" normalizeH="0" baseline="0" dirty="0" smtClean="0">
              <a:ln>
                <a:noFill/>
              </a:ln>
              <a:solidFill>
                <a:srgbClr val="0A0A0A"/>
              </a:solidFill>
              <a:effectLst/>
              <a:latin typeface="Google Sans"/>
              <a:cs typeface="Arial" pitchFamily="34" charset="0"/>
            </a:rPr>
            <a:t>Средние нормативы финансовых затрат на единицу объема помощи увеличены на 6,8% по сравнению с 2025 годом.</a:t>
          </a:r>
          <a:endParaRPr lang="ru-RU" dirty="0"/>
        </a:p>
      </dgm:t>
    </dgm:pt>
    <dgm:pt modelId="{BEA12424-808B-4535-9806-41C03A31BE0C}" type="parTrans" cxnId="{0C03E6EB-83AE-4DC5-B9B4-3636D983074F}">
      <dgm:prSet/>
      <dgm:spPr/>
      <dgm:t>
        <a:bodyPr/>
        <a:lstStyle/>
        <a:p>
          <a:endParaRPr lang="ru-RU"/>
        </a:p>
      </dgm:t>
    </dgm:pt>
    <dgm:pt modelId="{FEDECA16-985D-44BB-875B-5B9A22008381}" type="sibTrans" cxnId="{0C03E6EB-83AE-4DC5-B9B4-3636D983074F}">
      <dgm:prSet/>
      <dgm:spPr/>
      <dgm:t>
        <a:bodyPr/>
        <a:lstStyle/>
        <a:p>
          <a:endParaRPr lang="ru-RU"/>
        </a:p>
      </dgm:t>
    </dgm:pt>
    <dgm:pt modelId="{18CCB9BF-25EC-4382-9090-0FE63944A488}">
      <dgm:prSet phldrT="[Текст]"/>
      <dgm:spPr/>
      <dgm:t>
        <a:bodyPr/>
        <a:lstStyle/>
        <a:p>
          <a:r>
            <a:rPr lang="ru-RU" dirty="0" smtClean="0"/>
            <a:t>Генетическое тестирование  на структурные хромосомные перестройки.</a:t>
          </a:r>
          <a:endParaRPr lang="ru-RU" dirty="0"/>
        </a:p>
      </dgm:t>
    </dgm:pt>
    <dgm:pt modelId="{711C84CF-383C-43EC-BF23-525615AC2FD5}" type="parTrans" cxnId="{F77EFE5A-BDAA-43FE-B932-6B2AC55032D9}">
      <dgm:prSet/>
      <dgm:spPr/>
      <dgm:t>
        <a:bodyPr/>
        <a:lstStyle/>
        <a:p>
          <a:endParaRPr lang="ru-RU"/>
        </a:p>
      </dgm:t>
    </dgm:pt>
    <dgm:pt modelId="{163B7E7D-FCD0-4358-9A26-368F1C99FCD2}" type="sibTrans" cxnId="{F77EFE5A-BDAA-43FE-B932-6B2AC55032D9}">
      <dgm:prSet/>
      <dgm:spPr/>
      <dgm:t>
        <a:bodyPr/>
        <a:lstStyle/>
        <a:p>
          <a:endParaRPr lang="ru-RU"/>
        </a:p>
      </dgm:t>
    </dgm:pt>
    <dgm:pt modelId="{571E467B-FFD8-49F4-A342-92301B2A34BD}" type="pres">
      <dgm:prSet presAssocID="{2B394E47-401B-4952-9A54-39F9D0F0389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0D44C9-B381-45FE-A6E9-703101040FDF}" type="pres">
      <dgm:prSet presAssocID="{8BD924F4-EEC9-4006-917B-7803382C1E38}" presName="composite" presStyleCnt="0"/>
      <dgm:spPr/>
    </dgm:pt>
    <dgm:pt modelId="{3C59D18D-BF61-43DB-9D0A-D0FD9EEE6218}" type="pres">
      <dgm:prSet presAssocID="{8BD924F4-EEC9-4006-917B-7803382C1E3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A52780-434D-4336-A512-025051C67453}" type="pres">
      <dgm:prSet presAssocID="{8BD924F4-EEC9-4006-917B-7803382C1E3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F87DCA-0AB1-4991-9CAF-545EE0DB5298}" type="pres">
      <dgm:prSet presAssocID="{468A2DE1-4900-4ED0-A2CC-856251459DCD}" presName="sp" presStyleCnt="0"/>
      <dgm:spPr/>
    </dgm:pt>
    <dgm:pt modelId="{445DFB04-B2F4-4F51-BE8C-9DC92C5CE102}" type="pres">
      <dgm:prSet presAssocID="{AB31E383-716A-49D5-8716-9BCB244ACFE3}" presName="composite" presStyleCnt="0"/>
      <dgm:spPr/>
    </dgm:pt>
    <dgm:pt modelId="{F047FE21-A3B1-4C77-AFEB-D7E031D07716}" type="pres">
      <dgm:prSet presAssocID="{AB31E383-716A-49D5-8716-9BCB244ACFE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B6DE34-DD8B-443A-AFFA-084F554141AB}" type="pres">
      <dgm:prSet presAssocID="{AB31E383-716A-49D5-8716-9BCB244ACFE3}" presName="descendantText" presStyleLbl="alignAcc1" presStyleIdx="1" presStyleCnt="3" custScaleY="145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5E3408-DA43-473B-B669-4B576FE16127}" type="pres">
      <dgm:prSet presAssocID="{E82D2213-7590-43FF-9680-CD4250759A85}" presName="sp" presStyleCnt="0"/>
      <dgm:spPr/>
    </dgm:pt>
    <dgm:pt modelId="{C4278E06-AF0A-41AF-B680-E9E73EE6710F}" type="pres">
      <dgm:prSet presAssocID="{9DBDF994-59D4-404F-BDB0-011CA0810643}" presName="composite" presStyleCnt="0"/>
      <dgm:spPr/>
    </dgm:pt>
    <dgm:pt modelId="{77ACCB0B-1D49-415D-A654-D7E06D51999C}" type="pres">
      <dgm:prSet presAssocID="{9DBDF994-59D4-404F-BDB0-011CA081064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4B0D09-0FD7-4E9F-977B-45D5A9E90203}" type="pres">
      <dgm:prSet presAssocID="{9DBDF994-59D4-404F-BDB0-011CA081064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B3BE65-094F-4CED-BE1F-21B7F3CEE641}" type="presOf" srcId="{AB31E383-716A-49D5-8716-9BCB244ACFE3}" destId="{F047FE21-A3B1-4C77-AFEB-D7E031D07716}" srcOrd="0" destOrd="0" presId="urn:microsoft.com/office/officeart/2005/8/layout/chevron2"/>
    <dgm:cxn modelId="{F77EFE5A-BDAA-43FE-B932-6B2AC55032D9}" srcId="{8BD924F4-EEC9-4006-917B-7803382C1E38}" destId="{18CCB9BF-25EC-4382-9090-0FE63944A488}" srcOrd="1" destOrd="0" parTransId="{711C84CF-383C-43EC-BF23-525615AC2FD5}" sibTransId="{163B7E7D-FCD0-4358-9A26-368F1C99FCD2}"/>
    <dgm:cxn modelId="{0FAEE6BD-BA6E-4D7F-B07D-E20C4CC41BD8}" type="presOf" srcId="{2B5178FB-D480-45DE-AF6F-1480E177AC8D}" destId="{B5B6DE34-DD8B-443A-AFFA-084F554141AB}" srcOrd="0" destOrd="1" presId="urn:microsoft.com/office/officeart/2005/8/layout/chevron2"/>
    <dgm:cxn modelId="{69B37312-B1E0-4DD7-8B6C-602988768984}" type="presOf" srcId="{9DBDF994-59D4-404F-BDB0-011CA0810643}" destId="{77ACCB0B-1D49-415D-A654-D7E06D51999C}" srcOrd="0" destOrd="0" presId="urn:microsoft.com/office/officeart/2005/8/layout/chevron2"/>
    <dgm:cxn modelId="{977B74E4-85AC-4212-838C-3044441D44E1}" srcId="{AB31E383-716A-49D5-8716-9BCB244ACFE3}" destId="{2B5178FB-D480-45DE-AF6F-1480E177AC8D}" srcOrd="1" destOrd="0" parTransId="{5B042586-7375-4812-8450-A21C8D81F155}" sibTransId="{691022DC-9FBF-4C31-8240-5596A268F3B1}"/>
    <dgm:cxn modelId="{9FEBA8AC-CE5F-4DDB-9D52-96EE61F0E00C}" srcId="{2B394E47-401B-4952-9A54-39F9D0F0389E}" destId="{8BD924F4-EEC9-4006-917B-7803382C1E38}" srcOrd="0" destOrd="0" parTransId="{3F59B804-3EAD-4BDE-BBC2-F065A2A9DF12}" sibTransId="{468A2DE1-4900-4ED0-A2CC-856251459DCD}"/>
    <dgm:cxn modelId="{31641D1D-22AB-45DF-AF2F-F4CF69C3E6E4}" type="presOf" srcId="{2B394E47-401B-4952-9A54-39F9D0F0389E}" destId="{571E467B-FFD8-49F4-A342-92301B2A34BD}" srcOrd="0" destOrd="0" presId="urn:microsoft.com/office/officeart/2005/8/layout/chevron2"/>
    <dgm:cxn modelId="{B3470696-F670-4C52-BB52-19B60B6F2EAD}" type="presOf" srcId="{839FB442-C252-4ED0-90B1-462276F1636A}" destId="{B5B6DE34-DD8B-443A-AFFA-084F554141AB}" srcOrd="0" destOrd="0" presId="urn:microsoft.com/office/officeart/2005/8/layout/chevron2"/>
    <dgm:cxn modelId="{7C05761B-CAFD-433B-8582-6794663E7CDE}" type="presOf" srcId="{8BD924F4-EEC9-4006-917B-7803382C1E38}" destId="{3C59D18D-BF61-43DB-9D0A-D0FD9EEE6218}" srcOrd="0" destOrd="0" presId="urn:microsoft.com/office/officeart/2005/8/layout/chevron2"/>
    <dgm:cxn modelId="{FD3D0B97-4054-4161-8388-0BA520F63597}" srcId="{8BD924F4-EEC9-4006-917B-7803382C1E38}" destId="{ED08F4CB-996D-4D2F-9FC8-617996E6A774}" srcOrd="0" destOrd="0" parTransId="{5374B5E6-E856-41DF-B22F-D03825A231D9}" sibTransId="{1464EF3B-27D9-4D2B-89F8-E9893BF92510}"/>
    <dgm:cxn modelId="{E0A16FEC-ABEF-44FD-AC5C-1CA62DC73F6B}" srcId="{2B394E47-401B-4952-9A54-39F9D0F0389E}" destId="{9DBDF994-59D4-404F-BDB0-011CA0810643}" srcOrd="2" destOrd="0" parTransId="{03033B89-4C3B-4AE4-83B3-C4A2EAF40AC0}" sibTransId="{C6279B16-876F-461A-8D03-59EA8477F024}"/>
    <dgm:cxn modelId="{EC8DC9CE-A11E-48DE-9A7F-5CDD32FA704A}" type="presOf" srcId="{ED08F4CB-996D-4D2F-9FC8-617996E6A774}" destId="{E6A52780-434D-4336-A512-025051C67453}" srcOrd="0" destOrd="0" presId="urn:microsoft.com/office/officeart/2005/8/layout/chevron2"/>
    <dgm:cxn modelId="{0514FB97-7EAA-45D3-9930-9F85A2D70840}" type="presOf" srcId="{18CCB9BF-25EC-4382-9090-0FE63944A488}" destId="{E6A52780-434D-4336-A512-025051C67453}" srcOrd="0" destOrd="1" presId="urn:microsoft.com/office/officeart/2005/8/layout/chevron2"/>
    <dgm:cxn modelId="{A3B0F8E3-5019-4196-A1BF-839289BE06F6}" srcId="{2B394E47-401B-4952-9A54-39F9D0F0389E}" destId="{AB31E383-716A-49D5-8716-9BCB244ACFE3}" srcOrd="1" destOrd="0" parTransId="{B3A0C96D-ECF4-4BB5-9D74-07EA8262F597}" sibTransId="{E82D2213-7590-43FF-9680-CD4250759A85}"/>
    <dgm:cxn modelId="{0C03E6EB-83AE-4DC5-B9B4-3636D983074F}" srcId="{9DBDF994-59D4-404F-BDB0-011CA0810643}" destId="{2F38F430-4456-48E4-A63C-B5AE5DA2AAB5}" srcOrd="0" destOrd="0" parTransId="{BEA12424-808B-4535-9806-41C03A31BE0C}" sibTransId="{FEDECA16-985D-44BB-875B-5B9A22008381}"/>
    <dgm:cxn modelId="{0B355AB5-5099-4F99-AAEC-0EB1D731CA91}" srcId="{AB31E383-716A-49D5-8716-9BCB244ACFE3}" destId="{839FB442-C252-4ED0-90B1-462276F1636A}" srcOrd="0" destOrd="0" parTransId="{FC82FDC6-D219-4C25-8263-162DCC882E94}" sibTransId="{4740E7DC-B99E-4064-B0D4-0C64DBC4ECFF}"/>
    <dgm:cxn modelId="{64E1E25C-BAAE-465F-8726-81EB4CF30582}" type="presOf" srcId="{2F38F430-4456-48E4-A63C-B5AE5DA2AAB5}" destId="{3D4B0D09-0FD7-4E9F-977B-45D5A9E90203}" srcOrd="0" destOrd="0" presId="urn:microsoft.com/office/officeart/2005/8/layout/chevron2"/>
    <dgm:cxn modelId="{0BC496E9-9F2C-4A29-B4F7-E439FC4C3540}" type="presParOf" srcId="{571E467B-FFD8-49F4-A342-92301B2A34BD}" destId="{250D44C9-B381-45FE-A6E9-703101040FDF}" srcOrd="0" destOrd="0" presId="urn:microsoft.com/office/officeart/2005/8/layout/chevron2"/>
    <dgm:cxn modelId="{54E52786-F7FB-4DA7-A385-C9C751BBD013}" type="presParOf" srcId="{250D44C9-B381-45FE-A6E9-703101040FDF}" destId="{3C59D18D-BF61-43DB-9D0A-D0FD9EEE6218}" srcOrd="0" destOrd="0" presId="urn:microsoft.com/office/officeart/2005/8/layout/chevron2"/>
    <dgm:cxn modelId="{81C8EAED-D86E-4243-A83E-5D4D52BA2D92}" type="presParOf" srcId="{250D44C9-B381-45FE-A6E9-703101040FDF}" destId="{E6A52780-434D-4336-A512-025051C67453}" srcOrd="1" destOrd="0" presId="urn:microsoft.com/office/officeart/2005/8/layout/chevron2"/>
    <dgm:cxn modelId="{4A0E1B6D-4971-4CB8-B497-2E6CD59C272D}" type="presParOf" srcId="{571E467B-FFD8-49F4-A342-92301B2A34BD}" destId="{0FF87DCA-0AB1-4991-9CAF-545EE0DB5298}" srcOrd="1" destOrd="0" presId="urn:microsoft.com/office/officeart/2005/8/layout/chevron2"/>
    <dgm:cxn modelId="{B17D8CA7-8636-4ED9-9708-C397CC3219B3}" type="presParOf" srcId="{571E467B-FFD8-49F4-A342-92301B2A34BD}" destId="{445DFB04-B2F4-4F51-BE8C-9DC92C5CE102}" srcOrd="2" destOrd="0" presId="urn:microsoft.com/office/officeart/2005/8/layout/chevron2"/>
    <dgm:cxn modelId="{C78CF0FC-3738-4CCE-A90A-47C8A075D3AF}" type="presParOf" srcId="{445DFB04-B2F4-4F51-BE8C-9DC92C5CE102}" destId="{F047FE21-A3B1-4C77-AFEB-D7E031D07716}" srcOrd="0" destOrd="0" presId="urn:microsoft.com/office/officeart/2005/8/layout/chevron2"/>
    <dgm:cxn modelId="{B2FED566-4B7A-41F8-93D8-A11581E95ED0}" type="presParOf" srcId="{445DFB04-B2F4-4F51-BE8C-9DC92C5CE102}" destId="{B5B6DE34-DD8B-443A-AFFA-084F554141AB}" srcOrd="1" destOrd="0" presId="urn:microsoft.com/office/officeart/2005/8/layout/chevron2"/>
    <dgm:cxn modelId="{52C4148D-AB33-4CD0-9DFC-1FCE731C3576}" type="presParOf" srcId="{571E467B-FFD8-49F4-A342-92301B2A34BD}" destId="{0E5E3408-DA43-473B-B669-4B576FE16127}" srcOrd="3" destOrd="0" presId="urn:microsoft.com/office/officeart/2005/8/layout/chevron2"/>
    <dgm:cxn modelId="{833D4DC6-E174-439B-99B7-E4510FC8DB1A}" type="presParOf" srcId="{571E467B-FFD8-49F4-A342-92301B2A34BD}" destId="{C4278E06-AF0A-41AF-B680-E9E73EE6710F}" srcOrd="4" destOrd="0" presId="urn:microsoft.com/office/officeart/2005/8/layout/chevron2"/>
    <dgm:cxn modelId="{64B962A6-0ED9-471B-9CDA-6920838BE963}" type="presParOf" srcId="{C4278E06-AF0A-41AF-B680-E9E73EE6710F}" destId="{77ACCB0B-1D49-415D-A654-D7E06D51999C}" srcOrd="0" destOrd="0" presId="urn:microsoft.com/office/officeart/2005/8/layout/chevron2"/>
    <dgm:cxn modelId="{A2AD3DBB-DD1D-4AAB-BF27-A10BFFD16313}" type="presParOf" srcId="{C4278E06-AF0A-41AF-B680-E9E73EE6710F}" destId="{3D4B0D09-0FD7-4E9F-977B-45D5A9E9020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E315DF-3FFD-427B-A834-48204A09002F}" type="doc">
      <dgm:prSet loTypeId="urn:microsoft.com/office/officeart/2005/8/layout/matrix3" loCatId="matrix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66B38C4-4E9A-4D34-9A32-3855D43C7F25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было</a:t>
          </a:r>
          <a:endParaRPr lang="ru-RU" sz="2800" dirty="0">
            <a:solidFill>
              <a:schemeClr val="tx1"/>
            </a:solidFill>
          </a:endParaRPr>
        </a:p>
      </dgm:t>
    </dgm:pt>
    <dgm:pt modelId="{79A66FEB-9C6C-4D49-9D6F-25CB504B754F}" type="parTrans" cxnId="{1F84A0A0-8A20-48BD-B95F-1F913A36DECB}">
      <dgm:prSet/>
      <dgm:spPr/>
      <dgm:t>
        <a:bodyPr/>
        <a:lstStyle/>
        <a:p>
          <a:endParaRPr lang="ru-RU"/>
        </a:p>
      </dgm:t>
    </dgm:pt>
    <dgm:pt modelId="{267FD931-2C3A-45C7-830D-0F9E666015DF}" type="sibTrans" cxnId="{1F84A0A0-8A20-48BD-B95F-1F913A36DECB}">
      <dgm:prSet/>
      <dgm:spPr/>
      <dgm:t>
        <a:bodyPr/>
        <a:lstStyle/>
        <a:p>
          <a:endParaRPr lang="ru-RU"/>
        </a:p>
      </dgm:t>
    </dgm:pt>
    <dgm:pt modelId="{660A075D-D3D6-472F-A5D2-08A102D623FD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стало</a:t>
          </a:r>
          <a:endParaRPr lang="ru-RU" sz="2800" dirty="0">
            <a:solidFill>
              <a:schemeClr val="tx1"/>
            </a:solidFill>
          </a:endParaRPr>
        </a:p>
      </dgm:t>
    </dgm:pt>
    <dgm:pt modelId="{8EB85ED5-6FE9-4F89-B4CB-EB27376AB5CF}" type="parTrans" cxnId="{5EE23DF6-3BCF-432E-BE18-7CC7696A318C}">
      <dgm:prSet/>
      <dgm:spPr/>
      <dgm:t>
        <a:bodyPr/>
        <a:lstStyle/>
        <a:p>
          <a:endParaRPr lang="ru-RU"/>
        </a:p>
      </dgm:t>
    </dgm:pt>
    <dgm:pt modelId="{C31470DE-260A-414D-881D-107D5DE2BAA2}" type="sibTrans" cxnId="{5EE23DF6-3BCF-432E-BE18-7CC7696A318C}">
      <dgm:prSet/>
      <dgm:spPr/>
      <dgm:t>
        <a:bodyPr/>
        <a:lstStyle/>
        <a:p>
          <a:endParaRPr lang="ru-RU"/>
        </a:p>
      </dgm:t>
    </dgm:pt>
    <dgm:pt modelId="{F49BC32D-B0D7-42A1-9585-C44F2DBC1A4D}">
      <dgm:prSet phldrT="[Текст]" custT="1"/>
      <dgm:spPr/>
      <dgm:t>
        <a:bodyPr/>
        <a:lstStyle/>
        <a:p>
          <a:r>
            <a:rPr lang="ru-RU" sz="1600" dirty="0" smtClean="0"/>
            <a:t>пальпация молочных желез </a:t>
          </a:r>
        </a:p>
        <a:p>
          <a:r>
            <a:rPr lang="ru-RU" sz="1600" dirty="0" smtClean="0"/>
            <a:t>        осмотр шейки матки в зеркале с забором материала на исследование                      </a:t>
          </a:r>
          <a:endParaRPr lang="ru-RU" sz="1600" dirty="0"/>
        </a:p>
      </dgm:t>
    </dgm:pt>
    <dgm:pt modelId="{46CEE726-AA54-4A15-BBE3-3C5713079EE3}" type="parTrans" cxnId="{06F27E51-293B-43DC-BCAF-BB02C4213C86}">
      <dgm:prSet/>
      <dgm:spPr/>
      <dgm:t>
        <a:bodyPr/>
        <a:lstStyle/>
        <a:p>
          <a:endParaRPr lang="ru-RU"/>
        </a:p>
      </dgm:t>
    </dgm:pt>
    <dgm:pt modelId="{889AFEC0-608B-4E75-BFA5-8CFC06FA3C24}" type="sibTrans" cxnId="{06F27E51-293B-43DC-BCAF-BB02C4213C86}">
      <dgm:prSet/>
      <dgm:spPr/>
      <dgm:t>
        <a:bodyPr/>
        <a:lstStyle/>
        <a:p>
          <a:endParaRPr lang="ru-RU"/>
        </a:p>
      </dgm:t>
    </dgm:pt>
    <dgm:pt modelId="{53A3F1CA-366F-4D10-806C-8C5168C94F40}">
      <dgm:prSet phldrT="[Текст]" phldr="1"/>
      <dgm:spPr/>
      <dgm:t>
        <a:bodyPr/>
        <a:lstStyle/>
        <a:p>
          <a:endParaRPr lang="ru-RU"/>
        </a:p>
      </dgm:t>
    </dgm:pt>
    <dgm:pt modelId="{91E8BEE1-F696-459F-96FE-DBA13744A360}" type="parTrans" cxnId="{24259FF7-4CBC-48F7-B4A6-100E8E0C5557}">
      <dgm:prSet/>
      <dgm:spPr/>
      <dgm:t>
        <a:bodyPr/>
        <a:lstStyle/>
        <a:p>
          <a:endParaRPr lang="ru-RU"/>
        </a:p>
      </dgm:t>
    </dgm:pt>
    <dgm:pt modelId="{9E3DA311-0469-4109-BB1C-606ED77DFF00}" type="sibTrans" cxnId="{24259FF7-4CBC-48F7-B4A6-100E8E0C5557}">
      <dgm:prSet/>
      <dgm:spPr/>
      <dgm:t>
        <a:bodyPr/>
        <a:lstStyle/>
        <a:p>
          <a:endParaRPr lang="ru-RU"/>
        </a:p>
      </dgm:t>
    </dgm:pt>
    <dgm:pt modelId="{F38A8F8B-F45D-4F93-B0BB-11554929500B}">
      <dgm:prSet/>
      <dgm:spPr/>
      <dgm:t>
        <a:bodyPr/>
        <a:lstStyle/>
        <a:p>
          <a:endParaRPr lang="ru-RU" dirty="0"/>
        </a:p>
      </dgm:t>
    </dgm:pt>
    <dgm:pt modelId="{EAD15CFE-DFCD-40C4-A454-A1B9F720B580}" type="parTrans" cxnId="{44EF99EE-FB5F-42B6-9EA8-AB4381E57494}">
      <dgm:prSet/>
      <dgm:spPr/>
      <dgm:t>
        <a:bodyPr/>
        <a:lstStyle/>
        <a:p>
          <a:endParaRPr lang="ru-RU"/>
        </a:p>
      </dgm:t>
    </dgm:pt>
    <dgm:pt modelId="{A5D1BE9E-7E99-4CF8-945A-3B1D315FE321}" type="sibTrans" cxnId="{44EF99EE-FB5F-42B6-9EA8-AB4381E57494}">
      <dgm:prSet/>
      <dgm:spPr/>
      <dgm:t>
        <a:bodyPr/>
        <a:lstStyle/>
        <a:p>
          <a:endParaRPr lang="ru-RU"/>
        </a:p>
      </dgm:t>
    </dgm:pt>
    <dgm:pt modelId="{F8E2215B-E7B9-4684-B07E-03FF4775A59E}">
      <dgm:prSet phldrT="[Текст]"/>
      <dgm:spPr/>
      <dgm:t>
        <a:bodyPr/>
        <a:lstStyle/>
        <a:p>
          <a:endParaRPr lang="ru-RU" dirty="0"/>
        </a:p>
      </dgm:t>
    </dgm:pt>
    <dgm:pt modelId="{D2F77F1B-9A82-4857-A9AA-83B368F3DB89}" type="parTrans" cxnId="{2FACE85D-C6B4-4FD3-9D8D-C51263C55915}">
      <dgm:prSet/>
      <dgm:spPr/>
      <dgm:t>
        <a:bodyPr/>
        <a:lstStyle/>
        <a:p>
          <a:endParaRPr lang="ru-RU"/>
        </a:p>
      </dgm:t>
    </dgm:pt>
    <dgm:pt modelId="{43F132DF-72EE-4ED8-BEEB-C81A99F771E6}" type="sibTrans" cxnId="{2FACE85D-C6B4-4FD3-9D8D-C51263C55915}">
      <dgm:prSet/>
      <dgm:spPr/>
      <dgm:t>
        <a:bodyPr/>
        <a:lstStyle/>
        <a:p>
          <a:endParaRPr lang="ru-RU"/>
        </a:p>
      </dgm:t>
    </dgm:pt>
    <dgm:pt modelId="{FB3F72F0-6B64-4453-AF92-7289F3FAF66C}">
      <dgm:prSet phldrT="[Текст]"/>
      <dgm:spPr/>
      <dgm:t>
        <a:bodyPr/>
        <a:lstStyle/>
        <a:p>
          <a:endParaRPr lang="ru-RU"/>
        </a:p>
      </dgm:t>
    </dgm:pt>
    <dgm:pt modelId="{46ECF812-EC23-4945-9FDF-BAC72651F132}" type="parTrans" cxnId="{1B824A64-0983-4DC0-B8FA-BF5FA1DCE774}">
      <dgm:prSet/>
      <dgm:spPr/>
      <dgm:t>
        <a:bodyPr/>
        <a:lstStyle/>
        <a:p>
          <a:endParaRPr lang="ru-RU"/>
        </a:p>
      </dgm:t>
    </dgm:pt>
    <dgm:pt modelId="{A58B568C-8176-4BF5-AE29-6C2750C787E9}" type="sibTrans" cxnId="{1B824A64-0983-4DC0-B8FA-BF5FA1DCE774}">
      <dgm:prSet/>
      <dgm:spPr/>
      <dgm:t>
        <a:bodyPr/>
        <a:lstStyle/>
        <a:p>
          <a:endParaRPr lang="ru-RU"/>
        </a:p>
      </dgm:t>
    </dgm:pt>
    <dgm:pt modelId="{EEE63128-8D59-49F9-B6C8-86AF8492EA4E}">
      <dgm:prSet/>
      <dgm:spPr/>
      <dgm:t>
        <a:bodyPr/>
        <a:lstStyle/>
        <a:p>
          <a:endParaRPr lang="ru-RU" dirty="0" smtClean="0"/>
        </a:p>
      </dgm:t>
    </dgm:pt>
    <dgm:pt modelId="{2963EAD4-2FD0-4E02-8A53-65400654AA4E}" type="parTrans" cxnId="{818FC129-A5BE-4864-AA43-610508A885C8}">
      <dgm:prSet/>
      <dgm:spPr/>
      <dgm:t>
        <a:bodyPr/>
        <a:lstStyle/>
        <a:p>
          <a:endParaRPr lang="ru-RU"/>
        </a:p>
      </dgm:t>
    </dgm:pt>
    <dgm:pt modelId="{5D9F12D6-14BE-48A1-85FB-A39F8482A346}" type="sibTrans" cxnId="{818FC129-A5BE-4864-AA43-610508A885C8}">
      <dgm:prSet/>
      <dgm:spPr/>
      <dgm:t>
        <a:bodyPr/>
        <a:lstStyle/>
        <a:p>
          <a:endParaRPr lang="ru-RU"/>
        </a:p>
      </dgm:t>
    </dgm:pt>
    <dgm:pt modelId="{DEA3936A-6525-44C2-B5DB-D86C5D0146A3}">
      <dgm:prSet phldrT="[Текст]" custT="1"/>
      <dgm:spPr/>
      <dgm:t>
        <a:bodyPr/>
        <a:lstStyle/>
        <a:p>
          <a:r>
            <a:rPr lang="ru-RU" sz="1600" dirty="0" smtClean="0"/>
            <a:t>прием (осмотр, консультация) врача-акушера-гинеколога первичный (анамнез, пальпация молочных желез, осмотр шейки матки в зеркале с забором материала на исследование)</a:t>
          </a:r>
          <a:endParaRPr lang="ru-RU" sz="1600" dirty="0"/>
        </a:p>
      </dgm:t>
    </dgm:pt>
    <dgm:pt modelId="{ED596B69-09D7-4AFC-A53F-17BE99CA7263}" type="parTrans" cxnId="{62A839D0-D5CE-4A02-9453-68DE8B425CBD}">
      <dgm:prSet/>
      <dgm:spPr/>
      <dgm:t>
        <a:bodyPr/>
        <a:lstStyle/>
        <a:p>
          <a:endParaRPr lang="ru-RU"/>
        </a:p>
      </dgm:t>
    </dgm:pt>
    <dgm:pt modelId="{B3C28983-A75A-4735-8C01-DEEF7274824C}" type="sibTrans" cxnId="{62A839D0-D5CE-4A02-9453-68DE8B425CBD}">
      <dgm:prSet/>
      <dgm:spPr/>
      <dgm:t>
        <a:bodyPr/>
        <a:lstStyle/>
        <a:p>
          <a:endParaRPr lang="ru-RU"/>
        </a:p>
      </dgm:t>
    </dgm:pt>
    <dgm:pt modelId="{22712B2B-B3F5-414B-AA9B-D11DE4D5E267}" type="pres">
      <dgm:prSet presAssocID="{EEE315DF-3FFD-427B-A834-48204A09002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390716-14D0-403F-A2D9-5B2C4F005036}" type="pres">
      <dgm:prSet presAssocID="{EEE315DF-3FFD-427B-A834-48204A09002F}" presName="diamond" presStyleLbl="bgShp" presStyleIdx="0" presStyleCnt="1" custLinFactNeighborX="-6818"/>
      <dgm:spPr/>
    </dgm:pt>
    <dgm:pt modelId="{1051DC19-C193-4A5B-A839-D514F66382A0}" type="pres">
      <dgm:prSet presAssocID="{EEE315DF-3FFD-427B-A834-48204A09002F}" presName="quad1" presStyleLbl="node1" presStyleIdx="0" presStyleCnt="4" custScaleY="63170" custLinFactNeighborX="-57381" custLinFactNeighborY="-10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BCB6CA-515F-4468-9974-A435C6826629}" type="pres">
      <dgm:prSet presAssocID="{EEE315DF-3FFD-427B-A834-48204A09002F}" presName="quad2" presStyleLbl="node1" presStyleIdx="1" presStyleCnt="4" custScaleY="63170" custLinFactNeighborX="29176" custLinFactNeighborY="-10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781505-796A-4095-BC4B-273A8AB53791}" type="pres">
      <dgm:prSet presAssocID="{EEE315DF-3FFD-427B-A834-48204A09002F}" presName="quad3" presStyleLbl="node1" presStyleIdx="2" presStyleCnt="4" custScaleX="140948" custScaleY="102098" custLinFactNeighborX="-75758" custLinFactNeighborY="10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2DBE30-50BD-4591-AAE1-057E662E45FB}" type="pres">
      <dgm:prSet presAssocID="{EEE315DF-3FFD-427B-A834-48204A09002F}" presName="quad4" presStyleLbl="node1" presStyleIdx="3" presStyleCnt="4" custScaleX="156488" custScaleY="102098" custLinFactNeighborX="45765" custLinFactNeighborY="10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A839D0-D5CE-4A02-9453-68DE8B425CBD}" srcId="{EEE315DF-3FFD-427B-A834-48204A09002F}" destId="{DEA3936A-6525-44C2-B5DB-D86C5D0146A3}" srcOrd="3" destOrd="0" parTransId="{ED596B69-09D7-4AFC-A53F-17BE99CA7263}" sibTransId="{B3C28983-A75A-4735-8C01-DEEF7274824C}"/>
    <dgm:cxn modelId="{24259FF7-4CBC-48F7-B4A6-100E8E0C5557}" srcId="{EEE315DF-3FFD-427B-A834-48204A09002F}" destId="{53A3F1CA-366F-4D10-806C-8C5168C94F40}" srcOrd="8" destOrd="0" parTransId="{91E8BEE1-F696-459F-96FE-DBA13744A360}" sibTransId="{9E3DA311-0469-4109-BB1C-606ED77DFF00}"/>
    <dgm:cxn modelId="{1F84A0A0-8A20-48BD-B95F-1F913A36DECB}" srcId="{EEE315DF-3FFD-427B-A834-48204A09002F}" destId="{066B38C4-4E9A-4D34-9A32-3855D43C7F25}" srcOrd="0" destOrd="0" parTransId="{79A66FEB-9C6C-4D49-9D6F-25CB504B754F}" sibTransId="{267FD931-2C3A-45C7-830D-0F9E666015DF}"/>
    <dgm:cxn modelId="{61984B2C-C0F2-4F63-85F3-3A57398505BE}" type="presOf" srcId="{066B38C4-4E9A-4D34-9A32-3855D43C7F25}" destId="{1051DC19-C193-4A5B-A839-D514F66382A0}" srcOrd="0" destOrd="0" presId="urn:microsoft.com/office/officeart/2005/8/layout/matrix3"/>
    <dgm:cxn modelId="{818FC129-A5BE-4864-AA43-610508A885C8}" srcId="{EEE315DF-3FFD-427B-A834-48204A09002F}" destId="{EEE63128-8D59-49F9-B6C8-86AF8492EA4E}" srcOrd="4" destOrd="0" parTransId="{2963EAD4-2FD0-4E02-8A53-65400654AA4E}" sibTransId="{5D9F12D6-14BE-48A1-85FB-A39F8482A346}"/>
    <dgm:cxn modelId="{44EF99EE-FB5F-42B6-9EA8-AB4381E57494}" srcId="{EEE315DF-3FFD-427B-A834-48204A09002F}" destId="{F38A8F8B-F45D-4F93-B0BB-11554929500B}" srcOrd="7" destOrd="0" parTransId="{EAD15CFE-DFCD-40C4-A454-A1B9F720B580}" sibTransId="{A5D1BE9E-7E99-4CF8-945A-3B1D315FE321}"/>
    <dgm:cxn modelId="{06F27E51-293B-43DC-BCAF-BB02C4213C86}" srcId="{EEE315DF-3FFD-427B-A834-48204A09002F}" destId="{F49BC32D-B0D7-42A1-9585-C44F2DBC1A4D}" srcOrd="2" destOrd="0" parTransId="{46CEE726-AA54-4A15-BBE3-3C5713079EE3}" sibTransId="{889AFEC0-608B-4E75-BFA5-8CFC06FA3C24}"/>
    <dgm:cxn modelId="{1B824A64-0983-4DC0-B8FA-BF5FA1DCE774}" srcId="{EEE315DF-3FFD-427B-A834-48204A09002F}" destId="{FB3F72F0-6B64-4453-AF92-7289F3FAF66C}" srcOrd="5" destOrd="0" parTransId="{46ECF812-EC23-4945-9FDF-BAC72651F132}" sibTransId="{A58B568C-8176-4BF5-AE29-6C2750C787E9}"/>
    <dgm:cxn modelId="{5EE23DF6-3BCF-432E-BE18-7CC7696A318C}" srcId="{EEE315DF-3FFD-427B-A834-48204A09002F}" destId="{660A075D-D3D6-472F-A5D2-08A102D623FD}" srcOrd="1" destOrd="0" parTransId="{8EB85ED5-6FE9-4F89-B4CB-EB27376AB5CF}" sibTransId="{C31470DE-260A-414D-881D-107D5DE2BAA2}"/>
    <dgm:cxn modelId="{00C4BA5F-2A4E-4D6F-B549-1AFD2EF15365}" type="presOf" srcId="{F49BC32D-B0D7-42A1-9585-C44F2DBC1A4D}" destId="{64781505-796A-4095-BC4B-273A8AB53791}" srcOrd="0" destOrd="0" presId="urn:microsoft.com/office/officeart/2005/8/layout/matrix3"/>
    <dgm:cxn modelId="{2FACE85D-C6B4-4FD3-9D8D-C51263C55915}" srcId="{EEE315DF-3FFD-427B-A834-48204A09002F}" destId="{F8E2215B-E7B9-4684-B07E-03FF4775A59E}" srcOrd="6" destOrd="0" parTransId="{D2F77F1B-9A82-4857-A9AA-83B368F3DB89}" sibTransId="{43F132DF-72EE-4ED8-BEEB-C81A99F771E6}"/>
    <dgm:cxn modelId="{8677B48B-0821-40B4-A9EB-8AC2B18BD4CE}" type="presOf" srcId="{DEA3936A-6525-44C2-B5DB-D86C5D0146A3}" destId="{F72DBE30-50BD-4591-AAE1-057E662E45FB}" srcOrd="0" destOrd="0" presId="urn:microsoft.com/office/officeart/2005/8/layout/matrix3"/>
    <dgm:cxn modelId="{3A15B6BC-813F-43A0-830C-2418AA279602}" type="presOf" srcId="{EEE315DF-3FFD-427B-A834-48204A09002F}" destId="{22712B2B-B3F5-414B-AA9B-D11DE4D5E267}" srcOrd="0" destOrd="0" presId="urn:microsoft.com/office/officeart/2005/8/layout/matrix3"/>
    <dgm:cxn modelId="{047B7B2F-6C67-424E-9356-A038785FE144}" type="presOf" srcId="{660A075D-D3D6-472F-A5D2-08A102D623FD}" destId="{2CBCB6CA-515F-4468-9974-A435C6826629}" srcOrd="0" destOrd="0" presId="urn:microsoft.com/office/officeart/2005/8/layout/matrix3"/>
    <dgm:cxn modelId="{8D80D848-1299-4799-A3F9-03B25BC77D23}" type="presParOf" srcId="{22712B2B-B3F5-414B-AA9B-D11DE4D5E267}" destId="{B8390716-14D0-403F-A2D9-5B2C4F005036}" srcOrd="0" destOrd="0" presId="urn:microsoft.com/office/officeart/2005/8/layout/matrix3"/>
    <dgm:cxn modelId="{081CC023-7A4D-4476-AA8A-9E9097234A74}" type="presParOf" srcId="{22712B2B-B3F5-414B-AA9B-D11DE4D5E267}" destId="{1051DC19-C193-4A5B-A839-D514F66382A0}" srcOrd="1" destOrd="0" presId="urn:microsoft.com/office/officeart/2005/8/layout/matrix3"/>
    <dgm:cxn modelId="{547EE5F6-85EF-474C-BBF1-540ED237338F}" type="presParOf" srcId="{22712B2B-B3F5-414B-AA9B-D11DE4D5E267}" destId="{2CBCB6CA-515F-4468-9974-A435C6826629}" srcOrd="2" destOrd="0" presId="urn:microsoft.com/office/officeart/2005/8/layout/matrix3"/>
    <dgm:cxn modelId="{D4B7D729-B9D1-450B-95A7-3A2255F6AB6D}" type="presParOf" srcId="{22712B2B-B3F5-414B-AA9B-D11DE4D5E267}" destId="{64781505-796A-4095-BC4B-273A8AB53791}" srcOrd="3" destOrd="0" presId="urn:microsoft.com/office/officeart/2005/8/layout/matrix3"/>
    <dgm:cxn modelId="{A863A381-618C-4921-A9AB-07FD30FFC21B}" type="presParOf" srcId="{22712B2B-B3F5-414B-AA9B-D11DE4D5E267}" destId="{F72DBE30-50BD-4591-AAE1-057E662E45F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59D18D-BF61-43DB-9D0A-D0FD9EEE6218}">
      <dsp:nvSpPr>
        <dsp:cNvPr id="0" name=""/>
        <dsp:cNvSpPr/>
      </dsp:nvSpPr>
      <dsp:spPr>
        <a:xfrm rot="5400000">
          <a:off x="-243659" y="246663"/>
          <a:ext cx="1624399" cy="113707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задачи</a:t>
          </a:r>
          <a:endParaRPr lang="ru-RU" sz="2100" kern="1200" dirty="0"/>
        </a:p>
      </dsp:txBody>
      <dsp:txXfrm rot="-5400000">
        <a:off x="2" y="571543"/>
        <a:ext cx="1137079" cy="487320"/>
      </dsp:txXfrm>
    </dsp:sp>
    <dsp:sp modelId="{E6A52780-434D-4336-A512-025051C67453}">
      <dsp:nvSpPr>
        <dsp:cNvPr id="0" name=""/>
        <dsp:cNvSpPr/>
      </dsp:nvSpPr>
      <dsp:spPr>
        <a:xfrm rot="5400000">
          <a:off x="4433097" y="-3293015"/>
          <a:ext cx="1055859" cy="76478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 выявление признаков преждевременного старения и рисков развития возраст-ассоциированных заболеваний, их предупреждение и коррекция.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Генетическое тестирование  на структурные хромосомные перестройки.</a:t>
          </a:r>
          <a:endParaRPr lang="ru-RU" sz="1500" kern="1200" dirty="0"/>
        </a:p>
      </dsp:txBody>
      <dsp:txXfrm rot="-5400000">
        <a:off x="1137079" y="54546"/>
        <a:ext cx="7596353" cy="952773"/>
      </dsp:txXfrm>
    </dsp:sp>
    <dsp:sp modelId="{F047FE21-A3B1-4C77-AFEB-D7E031D07716}">
      <dsp:nvSpPr>
        <dsp:cNvPr id="0" name=""/>
        <dsp:cNvSpPr/>
      </dsp:nvSpPr>
      <dsp:spPr>
        <a:xfrm rot="5400000">
          <a:off x="-243659" y="1927479"/>
          <a:ext cx="1624399" cy="1137079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Лечение </a:t>
          </a:r>
          <a:endParaRPr lang="ru-RU" sz="2100" kern="1200" dirty="0"/>
        </a:p>
      </dsp:txBody>
      <dsp:txXfrm rot="-5400000">
        <a:off x="2" y="2252359"/>
        <a:ext cx="1137079" cy="487320"/>
      </dsp:txXfrm>
    </dsp:sp>
    <dsp:sp modelId="{B5B6DE34-DD8B-443A-AFFA-084F554141AB}">
      <dsp:nvSpPr>
        <dsp:cNvPr id="0" name=""/>
        <dsp:cNvSpPr/>
      </dsp:nvSpPr>
      <dsp:spPr>
        <a:xfrm rot="5400000">
          <a:off x="4193586" y="-1612198"/>
          <a:ext cx="1534881" cy="76478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фотодинамическая терапия при раке мочевого пузыря, </a:t>
          </a:r>
          <a:r>
            <a:rPr lang="ru-RU" sz="1500" kern="1200" dirty="0" err="1" smtClean="0"/>
            <a:t>чрескожный</a:t>
          </a:r>
          <a:r>
            <a:rPr lang="ru-RU" sz="1500" kern="1200" dirty="0" smtClean="0"/>
            <a:t> энергетический </a:t>
          </a:r>
          <a:r>
            <a:rPr lang="ru-RU" sz="1500" kern="1200" dirty="0" err="1" smtClean="0"/>
            <a:t>нейролизис</a:t>
          </a:r>
          <a:r>
            <a:rPr lang="ru-RU" sz="1500" kern="1200" dirty="0" smtClean="0"/>
            <a:t> чревного сплетения </a:t>
          </a:r>
          <a:r>
            <a:rPr lang="ru-RU" sz="1500" kern="1200" dirty="0" err="1" smtClean="0"/>
            <a:t>лапароскопическое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билиопанкреатическое</a:t>
          </a:r>
          <a:r>
            <a:rPr lang="ru-RU" sz="1500" kern="1200" dirty="0" smtClean="0"/>
            <a:t> шунтирование, </a:t>
          </a:r>
          <a:r>
            <a:rPr lang="ru-RU" sz="1500" kern="1200" dirty="0" err="1" smtClean="0"/>
            <a:t>лапароскопическое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гастрошунтирование</a:t>
          </a:r>
          <a:r>
            <a:rPr lang="ru-RU" sz="1500" kern="1200" dirty="0" smtClean="0"/>
            <a:t>.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трансплантация островковых клеток поджелудочной железы», «трансплантация почки и островковых клеток поджелудочной железы», «трансплантация верхней конечности и её фрагментов».</a:t>
          </a:r>
          <a:endParaRPr lang="ru-RU" sz="1500" kern="1200" dirty="0"/>
        </a:p>
      </dsp:txBody>
      <dsp:txXfrm rot="-5400000">
        <a:off x="1137079" y="1519236"/>
        <a:ext cx="7572969" cy="1385027"/>
      </dsp:txXfrm>
    </dsp:sp>
    <dsp:sp modelId="{77ACCB0B-1D49-415D-A654-D7E06D51999C}">
      <dsp:nvSpPr>
        <dsp:cNvPr id="0" name=""/>
        <dsp:cNvSpPr/>
      </dsp:nvSpPr>
      <dsp:spPr>
        <a:xfrm rot="5400000">
          <a:off x="-243659" y="3368785"/>
          <a:ext cx="1624399" cy="113707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Финансы</a:t>
          </a:r>
          <a:endParaRPr lang="ru-RU" sz="2100" kern="1200" dirty="0"/>
        </a:p>
      </dsp:txBody>
      <dsp:txXfrm rot="-5400000">
        <a:off x="2" y="3693665"/>
        <a:ext cx="1137079" cy="487320"/>
      </dsp:txXfrm>
    </dsp:sp>
    <dsp:sp modelId="{3D4B0D09-0FD7-4E9F-977B-45D5A9E90203}">
      <dsp:nvSpPr>
        <dsp:cNvPr id="0" name=""/>
        <dsp:cNvSpPr/>
      </dsp:nvSpPr>
      <dsp:spPr>
        <a:xfrm rot="5400000">
          <a:off x="4433097" y="-170893"/>
          <a:ext cx="1055859" cy="76478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1500" b="0" i="0" u="none" strike="noStrike" kern="1200" cap="none" normalizeH="0" baseline="0" dirty="0" smtClean="0">
              <a:ln>
                <a:noFill/>
              </a:ln>
              <a:solidFill>
                <a:srgbClr val="0A0A0A"/>
              </a:solidFill>
              <a:effectLst/>
              <a:latin typeface="Google Sans"/>
              <a:cs typeface="Arial" pitchFamily="34" charset="0"/>
            </a:rPr>
            <a:t>Средние нормативы финансовых затрат на единицу объема помощи увеличены на 6,8% по сравнению с 2025 годом.</a:t>
          </a:r>
          <a:endParaRPr lang="ru-RU" sz="1500" kern="1200" dirty="0"/>
        </a:p>
      </dsp:txBody>
      <dsp:txXfrm rot="-5400000">
        <a:off x="1137079" y="3176668"/>
        <a:ext cx="7596353" cy="9527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390716-14D0-403F-A2D9-5B2C4F005036}">
      <dsp:nvSpPr>
        <dsp:cNvPr id="0" name=""/>
        <dsp:cNvSpPr/>
      </dsp:nvSpPr>
      <dsp:spPr>
        <a:xfrm>
          <a:off x="1296152" y="0"/>
          <a:ext cx="4752528" cy="4752528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51DC19-C193-4A5B-A839-D514F66382A0}">
      <dsp:nvSpPr>
        <dsp:cNvPr id="0" name=""/>
        <dsp:cNvSpPr/>
      </dsp:nvSpPr>
      <dsp:spPr>
        <a:xfrm>
          <a:off x="1008121" y="432047"/>
          <a:ext cx="1853485" cy="117084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было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1065277" y="489203"/>
        <a:ext cx="1739173" cy="1056535"/>
      </dsp:txXfrm>
    </dsp:sp>
    <dsp:sp modelId="{2CBCB6CA-515F-4468-9974-A435C6826629}">
      <dsp:nvSpPr>
        <dsp:cNvPr id="0" name=""/>
        <dsp:cNvSpPr/>
      </dsp:nvSpPr>
      <dsp:spPr>
        <a:xfrm>
          <a:off x="4608504" y="432047"/>
          <a:ext cx="1853485" cy="117084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стало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4665660" y="489203"/>
        <a:ext cx="1739173" cy="1056535"/>
      </dsp:txXfrm>
    </dsp:sp>
    <dsp:sp modelId="{64781505-796A-4095-BC4B-273A8AB53791}">
      <dsp:nvSpPr>
        <dsp:cNvPr id="0" name=""/>
        <dsp:cNvSpPr/>
      </dsp:nvSpPr>
      <dsp:spPr>
        <a:xfrm>
          <a:off x="288023" y="2448274"/>
          <a:ext cx="2612451" cy="189237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пальпация молочных желез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        осмотр шейки матки в зеркале с забором материала на исследование                      </a:t>
          </a:r>
          <a:endParaRPr lang="ru-RU" sz="1600" kern="1200" dirty="0"/>
        </a:p>
      </dsp:txBody>
      <dsp:txXfrm>
        <a:off x="380401" y="2540652"/>
        <a:ext cx="2427695" cy="1707616"/>
      </dsp:txXfrm>
    </dsp:sp>
    <dsp:sp modelId="{F72DBE30-50BD-4591-AAE1-057E662E45FB}">
      <dsp:nvSpPr>
        <dsp:cNvPr id="0" name=""/>
        <dsp:cNvSpPr/>
      </dsp:nvSpPr>
      <dsp:spPr>
        <a:xfrm>
          <a:off x="4392480" y="2448274"/>
          <a:ext cx="2900483" cy="189237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прием (осмотр, консультация) врача-акушера-гинеколога первичный (анамнез, пальпация молочных желез, осмотр шейки матки в зеркале с забором материала на исследование)</a:t>
          </a:r>
          <a:endParaRPr lang="ru-RU" sz="1600" kern="1200" dirty="0"/>
        </a:p>
      </dsp:txBody>
      <dsp:txXfrm>
        <a:off x="4484858" y="2540652"/>
        <a:ext cx="2715727" cy="1707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citaty.info/quote/200369?utm_source=citaty.info&amp;utm_medium=referral&amp;utm_campaign=copy&amp;utm_content=quote-link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24744"/>
            <a:ext cx="91440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cs typeface="Aharoni" pitchFamily="2" charset="-79"/>
              </a:rPr>
              <a:t>Организация диспансеризации </a:t>
            </a:r>
            <a:r>
              <a:rPr lang="ru-RU" sz="2800" dirty="0" smtClean="0">
                <a:cs typeface="Aharoni" pitchFamily="2" charset="-79"/>
              </a:rPr>
              <a:t>,</a:t>
            </a:r>
          </a:p>
          <a:p>
            <a:pPr algn="ctr"/>
            <a:r>
              <a:rPr lang="ru-RU" sz="2800" dirty="0" smtClean="0">
                <a:cs typeface="Aharoni" pitchFamily="2" charset="-79"/>
              </a:rPr>
              <a:t> </a:t>
            </a:r>
            <a:r>
              <a:rPr lang="ru-RU" sz="2800" dirty="0">
                <a:cs typeface="Aharoni" pitchFamily="2" charset="-79"/>
              </a:rPr>
              <a:t>проводимой с целью оценки репродуктивного здоровья в 2026г </a:t>
            </a:r>
            <a:endParaRPr lang="ru-RU" sz="2800" dirty="0" smtClean="0">
              <a:cs typeface="Aharoni" pitchFamily="2" charset="-79"/>
            </a:endParaRPr>
          </a:p>
          <a:p>
            <a:pPr algn="ctr"/>
            <a:endParaRPr lang="ru-RU" sz="2800" dirty="0">
              <a:cs typeface="Aharoni" pitchFamily="2" charset="-79"/>
            </a:endParaRPr>
          </a:p>
          <a:p>
            <a:pPr algn="ctr"/>
            <a:r>
              <a:rPr lang="ru-RU" dirty="0"/>
              <a:t>                                            Правила, сроки, изменения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                   ГБУЗ Городская больница№5 </a:t>
            </a:r>
          </a:p>
          <a:p>
            <a:r>
              <a:rPr lang="ru-RU" dirty="0" smtClean="0"/>
              <a:t>                             заведующая женской    консультацией Шедрина Л. А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05.03.2026г</a:t>
            </a:r>
            <a:endParaRPr lang="ru-RU" dirty="0"/>
          </a:p>
        </p:txBody>
      </p:sp>
      <p:pic>
        <p:nvPicPr>
          <p:cNvPr id="1026" name="Picture 2" descr="C:\Users\user\Desktop\ГБ 5 Шабл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86279"/>
            <a:ext cx="1368152" cy="132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39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301208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</a:rPr>
              <a:t>Первый этап диспансеризации по оценке репродуктивного здоровья</a:t>
            </a:r>
          </a:p>
          <a:p>
            <a:r>
              <a:rPr lang="ru-RU" sz="2000" dirty="0">
                <a:latin typeface="+mj-lt"/>
              </a:rPr>
              <a:t>Перечень услуг Первого этапа диспансеризации репродуктивного возраста</a:t>
            </a:r>
            <a:r>
              <a:rPr lang="ru-RU" sz="2000" dirty="0" smtClean="0">
                <a:latin typeface="+mj-lt"/>
              </a:rPr>
              <a:t>:     Мужчины </a:t>
            </a:r>
            <a:endParaRPr lang="ru-RU" sz="2000" dirty="0">
              <a:latin typeface="+mj-lt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19672" y="1340768"/>
            <a:ext cx="5616624" cy="1634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Прием (осмотр) врачом-урологом (при его отсутствии врачом-хирургом, прошедшим подготовку по вопросам репродуктивного здоровья у мужчин) </a:t>
            </a:r>
          </a:p>
        </p:txBody>
      </p:sp>
    </p:spTree>
    <p:extLst>
      <p:ext uri="{BB962C8B-B14F-4D97-AF65-F5344CB8AC3E}">
        <p14:creationId xmlns:p14="http://schemas.microsoft.com/office/powerpoint/2010/main" val="118992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229200"/>
            <a:ext cx="81811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</a:rPr>
              <a:t>Первый этап диспансеризации по оценке репродуктивного здоровья</a:t>
            </a:r>
          </a:p>
          <a:p>
            <a:r>
              <a:rPr lang="ru-RU" sz="2000" dirty="0">
                <a:latin typeface="+mj-lt"/>
              </a:rPr>
              <a:t>Перечень услуг Первого этапа диспансеризации репродуктивного возраста:</a:t>
            </a:r>
          </a:p>
          <a:p>
            <a:r>
              <a:rPr lang="ru-RU" sz="2000" dirty="0">
                <a:latin typeface="+mj-lt"/>
              </a:rPr>
              <a:t>                          женщины                </a:t>
            </a:r>
            <a:r>
              <a:rPr lang="ru-RU" sz="2000" dirty="0" smtClean="0">
                <a:latin typeface="+mj-lt"/>
              </a:rPr>
              <a:t>18-29г</a:t>
            </a:r>
            <a:endParaRPr lang="ru-RU" sz="20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548680"/>
            <a:ext cx="7992888" cy="39604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033"/>
              </p:ext>
            </p:extLst>
          </p:nvPr>
        </p:nvGraphicFramePr>
        <p:xfrm>
          <a:off x="822325" y="1100138"/>
          <a:ext cx="7206059" cy="2976933"/>
        </p:xfrm>
        <a:graphic>
          <a:graphicData uri="http://schemas.openxmlformats.org/drawingml/2006/table">
            <a:tbl>
              <a:tblPr firstRow="1" firstCol="1" bandRow="1"/>
              <a:tblGrid>
                <a:gridCol w="664569"/>
                <a:gridCol w="5611676"/>
                <a:gridCol w="929814"/>
              </a:tblGrid>
              <a:tr h="744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  <a:t/>
                      </a:r>
                      <a:br>
                        <a:rPr lang="ru-RU" sz="1400" dirty="0">
                          <a:effectLst/>
                          <a:latin typeface="Times New Roman"/>
                          <a:ea typeface="Calibri"/>
                        </a:rPr>
                      </a:b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Полное наименование услуги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Код услуги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4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Прием (осмотр, консультация) врача-акушера-гинеколога первичный (анамнез, пальпация молочных желез, осмотр шейки матки в зеркале с забором материала на исследование)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063911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Микроскопическое исследование влагалищных мазков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063914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0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Проведение лабораторных исследований мазков в целях выявления возбудителей инфекционных заболеваний органов малого таза методом полимеразной цепной реакции (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Neisseria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gonorrhoeae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Trichomonas</a:t>
                      </a: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vaginalis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Chlamydia trachomatis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Mycoplasma </a:t>
                      </a:r>
                      <a:r>
                        <a:rPr lang="en-US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genitalium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)(для женщин в возрасте 18 - 29 лет)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063916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403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229200"/>
            <a:ext cx="8640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Первый этап диспансеризации по оценке репродуктивного здоровья</a:t>
            </a:r>
          </a:p>
          <a:p>
            <a:r>
              <a:rPr lang="ru-RU" dirty="0"/>
              <a:t>Перечень услуг Первого этапа диспансеризации репродуктивного возраста:</a:t>
            </a:r>
          </a:p>
          <a:p>
            <a:r>
              <a:rPr lang="ru-RU" dirty="0"/>
              <a:t>                      женщины                         18-29г  </a:t>
            </a:r>
            <a:r>
              <a:rPr lang="ru-RU" dirty="0" smtClean="0"/>
              <a:t>   </a:t>
            </a:r>
          </a:p>
          <a:p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              дополнительно   </a:t>
            </a:r>
            <a:r>
              <a:rPr lang="ru-RU" dirty="0">
                <a:solidFill>
                  <a:srgbClr val="FF0000"/>
                </a:solidFill>
              </a:rPr>
              <a:t>2005,  2000 </a:t>
            </a:r>
            <a:r>
              <a:rPr lang="ru-RU" dirty="0" err="1">
                <a:solidFill>
                  <a:srgbClr val="FF0000"/>
                </a:solidFill>
              </a:rPr>
              <a:t>гг</a:t>
            </a:r>
            <a:r>
              <a:rPr lang="ru-RU" dirty="0">
                <a:solidFill>
                  <a:srgbClr val="FF0000"/>
                </a:solidFill>
              </a:rPr>
              <a:t>    -21 и 26 </a:t>
            </a:r>
            <a:r>
              <a:rPr lang="ru-RU" dirty="0" smtClean="0">
                <a:solidFill>
                  <a:srgbClr val="FF0000"/>
                </a:solidFill>
              </a:rPr>
              <a:t>л--определение </a:t>
            </a:r>
            <a:r>
              <a:rPr lang="ru-RU" dirty="0">
                <a:solidFill>
                  <a:srgbClr val="FF0000"/>
                </a:solidFill>
              </a:rPr>
              <a:t>ДНК вирусов папилломы человека </a:t>
            </a:r>
            <a:r>
              <a:rPr lang="ru-RU" dirty="0" smtClean="0">
                <a:solidFill>
                  <a:srgbClr val="FF0000"/>
                </a:solidFill>
              </a:rPr>
              <a:t>, а при положительном результате жидкостная цитология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60648"/>
            <a:ext cx="8568952" cy="45365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899518"/>
              </p:ext>
            </p:extLst>
          </p:nvPr>
        </p:nvGraphicFramePr>
        <p:xfrm>
          <a:off x="683568" y="608660"/>
          <a:ext cx="7704856" cy="3836470"/>
        </p:xfrm>
        <a:graphic>
          <a:graphicData uri="http://schemas.openxmlformats.org/drawingml/2006/table">
            <a:tbl>
              <a:tblPr firstRow="1" firstCol="1" bandRow="1"/>
              <a:tblGrid>
                <a:gridCol w="663346"/>
                <a:gridCol w="5926477"/>
                <a:gridCol w="1115033"/>
              </a:tblGrid>
              <a:tr h="6380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/>
                      </a:r>
                      <a:b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</a:b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№ п/п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Полное наименование услуги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Код услуги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Прием (осмотр, консультация) врача-акушера-гинеколога первичный (анамнез, пальпация молочных желез, осмотр шейки матки в зеркале с забором материала на исследование)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063911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Микроскопическое исследование влагалищных мазков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063914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34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Проведение лабораторных исследований мазков в целях выявления возбудителей инфекционных заболеваний органов малого таза методом полимеразной цепной реакции (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Neisseria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gonorrhoeae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Trichomonas</a:t>
                      </a:r>
                      <a:r>
                        <a:rPr lang="en-US" sz="14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vaginalis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, </a:t>
                      </a:r>
                      <a:r>
                        <a:rPr lang="en-US" sz="14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Chlamydia trachomatis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, </a:t>
                      </a:r>
                      <a:r>
                        <a:rPr lang="en-US" sz="14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Mycoplasma </a:t>
                      </a:r>
                      <a:r>
                        <a:rPr lang="en-US" sz="1400" dirty="0" err="1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genitalium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)(для женщин в возрасте 18 - 29 лет)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063916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Calibri"/>
                        </a:rPr>
                        <a:t>Определение ДНК вирусов папилломы человека (</a:t>
                      </a:r>
                      <a:r>
                        <a:rPr lang="ru-RU" sz="1400" dirty="0" err="1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Calibri"/>
                        </a:rPr>
                        <a:t>Papilloma</a:t>
                      </a: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400" dirty="0" err="1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Calibri"/>
                        </a:rPr>
                        <a:t>virus</a:t>
                      </a: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Calibri"/>
                        </a:rPr>
                        <a:t>) высокого канцерогенного риска в отделяемом (соскобе) из цервикального канала методом ПЦР, качественное исследование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063918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Calibri"/>
                        </a:rPr>
                        <a:t>Жидкостное цитологическое исследование микропрепарата шейки матки при положительном результате анализа на вирус папилломы человека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063919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79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085184"/>
            <a:ext cx="81369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</a:rPr>
              <a:t>Первый этап диспансеризации по оценке репродуктивного здоровья</a:t>
            </a:r>
          </a:p>
          <a:p>
            <a:r>
              <a:rPr lang="ru-RU" sz="2000" dirty="0">
                <a:latin typeface="+mj-lt"/>
              </a:rPr>
              <a:t>Перечень услуг Первого этапа диспансеризации репродуктивного возраста:</a:t>
            </a:r>
          </a:p>
          <a:p>
            <a:r>
              <a:rPr lang="ru-RU" sz="2000" dirty="0">
                <a:latin typeface="+mj-lt"/>
              </a:rPr>
              <a:t>                          </a:t>
            </a:r>
            <a:r>
              <a:rPr lang="ru-RU" sz="2000" dirty="0" smtClean="0">
                <a:latin typeface="+mj-lt"/>
              </a:rPr>
              <a:t>            </a:t>
            </a:r>
            <a:r>
              <a:rPr lang="ru-RU" sz="2000" dirty="0">
                <a:latin typeface="+mj-lt"/>
              </a:rPr>
              <a:t>женщины             30-49г </a:t>
            </a:r>
            <a:endParaRPr lang="ru-RU" sz="2000" dirty="0" smtClean="0">
              <a:latin typeface="+mj-lt"/>
            </a:endParaRPr>
          </a:p>
          <a:p>
            <a:r>
              <a:rPr lang="ru-RU" sz="2000" dirty="0">
                <a:latin typeface="+mj-lt"/>
              </a:rPr>
              <a:t> </a:t>
            </a:r>
            <a:r>
              <a:rPr lang="ru-RU" sz="2000" dirty="0" smtClean="0">
                <a:latin typeface="+mj-lt"/>
              </a:rPr>
              <a:t>                                </a:t>
            </a:r>
            <a:endParaRPr lang="ru-RU" sz="20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32656"/>
            <a:ext cx="8424936" cy="43924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2325" y="1100138"/>
          <a:ext cx="6950595" cy="1872208"/>
        </p:xfrm>
        <a:graphic>
          <a:graphicData uri="http://schemas.openxmlformats.org/drawingml/2006/table">
            <a:tbl>
              <a:tblPr firstRow="1" firstCol="1" bandRow="1"/>
              <a:tblGrid>
                <a:gridCol w="973340"/>
                <a:gridCol w="5173980"/>
                <a:gridCol w="803275"/>
              </a:tblGrid>
              <a:tr h="630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 п/п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Полное наименование услуги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Код услуги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68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Прием (осмотр, консультация) врача-акушера-гинеколога первичный (анамнез, пальпация молочных желез, осмотр шейки матки в зеркале с забором материала на исследование)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063911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Микроскопическое исследование влагалищных мазков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063914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577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186808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/>
              <a:t>Первый этап диспансеризации по оценке репродуктивного здоровья</a:t>
            </a:r>
            <a:endParaRPr lang="ru-RU" dirty="0"/>
          </a:p>
          <a:p>
            <a:r>
              <a:rPr lang="ru-RU" dirty="0"/>
              <a:t>Перечень услуг Первого этапа диспансеризации репродуктивного возраста:</a:t>
            </a:r>
          </a:p>
          <a:p>
            <a:r>
              <a:rPr lang="ru-RU" dirty="0"/>
              <a:t>            </a:t>
            </a:r>
            <a:r>
              <a:rPr lang="ru-RU" dirty="0" smtClean="0"/>
              <a:t>      </a:t>
            </a:r>
            <a:r>
              <a:rPr lang="ru-RU" dirty="0">
                <a:solidFill>
                  <a:prstClr val="black"/>
                </a:solidFill>
              </a:rPr>
              <a:t>женщины</a:t>
            </a:r>
            <a:r>
              <a:rPr lang="ru-RU" dirty="0"/>
              <a:t>          </a:t>
            </a:r>
            <a:r>
              <a:rPr lang="ru-RU" dirty="0" smtClean="0"/>
              <a:t>30-49г  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   дополнительно 1995,1990,1985,1980 </a:t>
            </a:r>
            <a:r>
              <a:rPr lang="ru-RU" dirty="0" err="1" smtClean="0">
                <a:solidFill>
                  <a:srgbClr val="FF0000"/>
                </a:solidFill>
              </a:rPr>
              <a:t>гр</a:t>
            </a:r>
            <a:r>
              <a:rPr lang="ru-RU" dirty="0" smtClean="0">
                <a:solidFill>
                  <a:srgbClr val="FF0000"/>
                </a:solidFill>
              </a:rPr>
              <a:t>   определение </a:t>
            </a:r>
            <a:r>
              <a:rPr lang="ru-RU" dirty="0">
                <a:solidFill>
                  <a:srgbClr val="FF0000"/>
                </a:solidFill>
              </a:rPr>
              <a:t>ДНК вирусов папилломы человека , а при положительном результате жидкостная цитология 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548680"/>
            <a:ext cx="8208912" cy="40324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2325" y="1100138"/>
          <a:ext cx="6556375" cy="3189732"/>
        </p:xfrm>
        <a:graphic>
          <a:graphicData uri="http://schemas.openxmlformats.org/drawingml/2006/table">
            <a:tbl>
              <a:tblPr firstRow="1" firstCol="1" bandRow="1"/>
              <a:tblGrid>
                <a:gridCol w="579120"/>
                <a:gridCol w="5173980"/>
                <a:gridCol w="803275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 п/п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Полное наименование услуги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Код услуги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Прием (осмотр, консультация) врача-акушера-гинеколога первичный (анамнез, пальпация молочных желез, осмотр шейки матки в зеркале с забором материала на исследование)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063911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Микроскопическое исследование влагалищных мазков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063914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Calibri"/>
                        </a:rPr>
                        <a:t>Определение ДНК вирусов папилломы человека (</a:t>
                      </a:r>
                      <a:r>
                        <a:rPr lang="ru-RU" sz="1400" dirty="0" err="1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Calibri"/>
                        </a:rPr>
                        <a:t>Papilloma</a:t>
                      </a: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400" dirty="0" err="1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Calibri"/>
                        </a:rPr>
                        <a:t>virus</a:t>
                      </a: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Calibri"/>
                        </a:rPr>
                        <a:t>) высокого канцерогенного риска в отделяемом (соскобе) из цервикального канала методом ПЦР, качественное исследование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063918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Calibri"/>
                        </a:rPr>
                        <a:t>Жидкостное цитологическое исследование микропрепарата шейки матки при положительном результате анализа на вирус папилломы человека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063919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83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971600" y="5685166"/>
            <a:ext cx="6079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+mj-lt"/>
              </a:rPr>
              <a:t>           Результат </a:t>
            </a:r>
            <a:r>
              <a:rPr lang="ru-RU" sz="2000" dirty="0">
                <a:latin typeface="+mj-lt"/>
              </a:rPr>
              <a:t>Первого этапа диспансеризации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35896" y="2564904"/>
            <a:ext cx="7200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8136904" cy="46805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2811"/>
              </p:ext>
            </p:extLst>
          </p:nvPr>
        </p:nvGraphicFramePr>
        <p:xfrm>
          <a:off x="1043608" y="264916"/>
          <a:ext cx="6912769" cy="446023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94079"/>
                <a:gridCol w="727843"/>
                <a:gridCol w="370451"/>
                <a:gridCol w="2660198"/>
                <a:gridCol w="2660198"/>
              </a:tblGrid>
              <a:tr h="3413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Элемент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Справочник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Код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</a:rPr>
                        <a:t>Наименование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625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/>
                          <a:ea typeface="Times New Roman"/>
                        </a:rPr>
                        <a:t>RLST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Результат обращения за медицинской помощью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/>
                          <a:ea typeface="Times New Roman"/>
                        </a:rPr>
                        <a:t>V009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375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</a:rPr>
                        <a:t>Проведена диспансеризация определенных групп взрослого населения - присвоена I группа репродуктивного здоровья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6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376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Проведена диспансеризация определенных групп взрослого населения - присвоена II группа репродуктивного здоровья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6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</a:rPr>
                        <a:t>377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Проведена диспансеризация определенных групп взрослого населения - присвоена III группа репродуктивного здоровья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3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</a:rPr>
                        <a:t>378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Направлен на II этап диспансеризации определенных групп взрослого населения, предварительно присвоена II группа репродуктивного здоровья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3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/>
                          <a:ea typeface="Times New Roman"/>
                        </a:rPr>
                        <a:t>379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Направлен на II этап диспансеризации определенных групп взрослого населения, предварительно присвоена III группа репродуктивного здоровья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6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DISP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Тип диспансеризации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V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016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ДР1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Первый этап диспансеризации репродуктивного здоровья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3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229200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</a:rPr>
              <a:t>Второй этап диспансеризации по оценке репродуктивного здоровья</a:t>
            </a:r>
          </a:p>
          <a:p>
            <a:r>
              <a:rPr lang="ru-RU" sz="2000" dirty="0">
                <a:latin typeface="+mj-lt"/>
              </a:rPr>
              <a:t>Перечень услуг </a:t>
            </a:r>
            <a:r>
              <a:rPr lang="ru-RU" sz="2000" dirty="0" smtClean="0">
                <a:latin typeface="+mj-lt"/>
              </a:rPr>
              <a:t>Второго  </a:t>
            </a:r>
            <a:r>
              <a:rPr lang="ru-RU" sz="2000" dirty="0">
                <a:latin typeface="+mj-lt"/>
              </a:rPr>
              <a:t>этапа диспансеризации репродуктивного возраста:</a:t>
            </a:r>
          </a:p>
          <a:p>
            <a:r>
              <a:rPr lang="ru-RU" sz="2000" dirty="0">
                <a:latin typeface="+mj-lt"/>
              </a:rPr>
              <a:t>                                                                   женщины 18-29г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1628800"/>
            <a:ext cx="7200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88640"/>
            <a:ext cx="8640960" cy="47525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102853"/>
              </p:ext>
            </p:extLst>
          </p:nvPr>
        </p:nvGraphicFramePr>
        <p:xfrm>
          <a:off x="822325" y="1100138"/>
          <a:ext cx="6478860" cy="1920240"/>
        </p:xfrm>
        <a:graphic>
          <a:graphicData uri="http://schemas.openxmlformats.org/drawingml/2006/table">
            <a:tbl>
              <a:tblPr firstRow="1" firstCol="1" bandRow="1"/>
              <a:tblGrid>
                <a:gridCol w="448856"/>
                <a:gridCol w="857166"/>
                <a:gridCol w="5172838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№ п/п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Код услуги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Полное наименование услуги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063921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Ультразвуковое исследование органов малого таза в начале или середине менструального цикла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063922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Ультразвуковое исследование молочных желез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</a:rPr>
                        <a:t>063923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</a:rPr>
                        <a:t>Повторный прием (осмотр) врачом акушером-гинекологом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90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373216"/>
            <a:ext cx="82089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</a:rPr>
              <a:t>Второй этап диспансеризации по оценке репродуктивного здоровья</a:t>
            </a:r>
          </a:p>
          <a:p>
            <a:r>
              <a:rPr lang="ru-RU" sz="2000" dirty="0">
                <a:latin typeface="+mj-lt"/>
              </a:rPr>
              <a:t>Перечень услуг </a:t>
            </a:r>
            <a:r>
              <a:rPr lang="ru-RU" sz="2000" dirty="0" smtClean="0">
                <a:latin typeface="+mj-lt"/>
              </a:rPr>
              <a:t>Второго  </a:t>
            </a:r>
            <a:r>
              <a:rPr lang="ru-RU" sz="2000" dirty="0">
                <a:latin typeface="+mj-lt"/>
              </a:rPr>
              <a:t>этапа диспансеризации репродуктивного возраста:</a:t>
            </a:r>
          </a:p>
          <a:p>
            <a:r>
              <a:rPr lang="ru-RU" sz="2000" dirty="0">
                <a:latin typeface="+mj-lt"/>
              </a:rPr>
              <a:t>                                   </a:t>
            </a:r>
            <a:r>
              <a:rPr lang="ru-RU" sz="2000" dirty="0" smtClean="0">
                <a:latin typeface="+mj-lt"/>
              </a:rPr>
              <a:t>   </a:t>
            </a:r>
            <a:r>
              <a:rPr lang="ru-RU" sz="2000" dirty="0">
                <a:latin typeface="+mj-lt"/>
              </a:rPr>
              <a:t>женщины          30-49г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88640"/>
            <a:ext cx="8568952" cy="46805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03548"/>
              </p:ext>
            </p:extLst>
          </p:nvPr>
        </p:nvGraphicFramePr>
        <p:xfrm>
          <a:off x="822325" y="1100138"/>
          <a:ext cx="6477000" cy="3169920"/>
        </p:xfrm>
        <a:graphic>
          <a:graphicData uri="http://schemas.openxmlformats.org/drawingml/2006/table">
            <a:tbl>
              <a:tblPr firstRow="1" firstCol="1" bandRow="1"/>
              <a:tblGrid>
                <a:gridCol w="446996"/>
                <a:gridCol w="857166"/>
                <a:gridCol w="5172838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№ п/п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Код услуги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Полное наименование услуги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063921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Ультразвуковое исследование органов малого таза в начале или середине менструального цикла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063922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Ультразвуковое исследование молочных желез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063923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Повторный прием (осмотр) врачом акушером-гинекологом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063924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Проведение лабораторных исследований мазков в целях выявления возбудителей инфекционных заболеваний органов малого таза методом полимеразной цепной реакции (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</a:rPr>
                        <a:t>Neisseria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</a:rPr>
                        <a:t>gonorrhoeae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/>
                          <a:ea typeface="Times New Roman"/>
                        </a:rPr>
                        <a:t>Trichomonas</a:t>
                      </a: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/>
                          <a:ea typeface="Times New Roman"/>
                        </a:rPr>
                        <a:t>vaginalis</a:t>
                      </a: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</a:rPr>
                        <a:t>, Chlamydia trachomatis, Mycoplasma </a:t>
                      </a:r>
                      <a:r>
                        <a:rPr lang="en-US" sz="1600" dirty="0" err="1">
                          <a:effectLst/>
                          <a:latin typeface="Times New Roman"/>
                          <a:ea typeface="Times New Roman"/>
                        </a:rPr>
                        <a:t>genitalium</a:t>
                      </a: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</a:rPr>
                        <a:t>) (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для женщин в возрасте</a:t>
                      </a: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</a:rPr>
                        <a:t> 30 - 49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лет</a:t>
                      </a: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39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229200"/>
            <a:ext cx="8280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  <a:latin typeface="+mj-lt"/>
              </a:rPr>
              <a:t>Второй этап диспансеризации по оценке репродуктивного здоровья</a:t>
            </a:r>
            <a:endParaRPr lang="ru-RU" sz="2000" dirty="0">
              <a:solidFill>
                <a:prstClr val="black"/>
              </a:solidFill>
              <a:latin typeface="+mj-lt"/>
            </a:endParaRPr>
          </a:p>
          <a:p>
            <a:pPr lvl="0"/>
            <a:r>
              <a:rPr lang="ru-RU" sz="2000" dirty="0">
                <a:solidFill>
                  <a:prstClr val="black"/>
                </a:solidFill>
                <a:latin typeface="+mj-lt"/>
              </a:rPr>
              <a:t>Перечень услуг </a:t>
            </a:r>
            <a:r>
              <a:rPr lang="ru-RU" sz="2000" dirty="0" smtClean="0">
                <a:solidFill>
                  <a:prstClr val="black"/>
                </a:solidFill>
                <a:latin typeface="+mj-lt"/>
              </a:rPr>
              <a:t>Второго  </a:t>
            </a:r>
            <a:r>
              <a:rPr lang="ru-RU" sz="2000" dirty="0">
                <a:solidFill>
                  <a:prstClr val="black"/>
                </a:solidFill>
                <a:latin typeface="+mj-lt"/>
              </a:rPr>
              <a:t>этапа диспансеризации репродуктивного возраста: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latin typeface="+mj-lt"/>
              </a:rPr>
              <a:t>                                                     мужчины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32"/>
            <a:ext cx="8784976" cy="48245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91151"/>
              </p:ext>
            </p:extLst>
          </p:nvPr>
        </p:nvGraphicFramePr>
        <p:xfrm>
          <a:off x="755576" y="332655"/>
          <a:ext cx="7196311" cy="4562345"/>
        </p:xfrm>
        <a:graphic>
          <a:graphicData uri="http://schemas.openxmlformats.org/drawingml/2006/table">
            <a:tbl>
              <a:tblPr firstRow="1" firstCol="1" bandRow="1"/>
              <a:tblGrid>
                <a:gridCol w="496687"/>
                <a:gridCol w="952453"/>
                <a:gridCol w="5747171"/>
              </a:tblGrid>
              <a:tr h="569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Код услуги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Полное наименование услуги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7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063925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Спермограмма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4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063926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Микроскопическое исследование микрофлоры или проведение лабораторных исследований в целях выявления возбудителей инфекционных заболеваний органов малого таза методом полимеразной цепной реакции (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Neisseria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gonorrhoeae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Trichomonas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vaginalis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Chlamydia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trachomatis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Mycoplasma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genitalium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Ureaplasma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urealyticum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Gardnerella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vaginalis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 (для мужчин)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063927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Ультразвуковое исследование предстательной железы и органов мошонки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4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063928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Повторный прием (осмотр) врачом-урологом (при его отсутствии врачом-хирургом, прошедшим подготовку по вопросам репродуктивного здоровья у мужчин)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864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ьная выноска 3"/>
          <p:cNvSpPr/>
          <p:nvPr/>
        </p:nvSpPr>
        <p:spPr>
          <a:xfrm>
            <a:off x="107504" y="0"/>
            <a:ext cx="4086454" cy="1844824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На втором этапе обязательна услуга 063923 для женщин и 063928 для мужчин. Услуги 063923 и 063928 не могут быть одни в случае ДР2</a:t>
            </a:r>
            <a:r>
              <a:rPr lang="ru-RU" dirty="0"/>
              <a:t>, </a:t>
            </a:r>
          </a:p>
        </p:txBody>
      </p:sp>
      <p:sp>
        <p:nvSpPr>
          <p:cNvPr id="5" name="Овальная выноска 4"/>
          <p:cNvSpPr/>
          <p:nvPr/>
        </p:nvSpPr>
        <p:spPr>
          <a:xfrm>
            <a:off x="4644008" y="0"/>
            <a:ext cx="4392488" cy="1988840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>
                <a:solidFill>
                  <a:srgbClr val="000000"/>
                </a:solidFill>
              </a:rPr>
              <a:t>В случае направления пациента на второй этап ДР2 результатом обращения за МП первого этапа ДР1 должны быть результаты «Направлен на 2 этап ….» с кодами 378 или 379.</a:t>
            </a:r>
          </a:p>
        </p:txBody>
      </p:sp>
      <p:sp>
        <p:nvSpPr>
          <p:cNvPr id="6" name="Овальная выноска 5"/>
          <p:cNvSpPr/>
          <p:nvPr/>
        </p:nvSpPr>
        <p:spPr>
          <a:xfrm>
            <a:off x="2231740" y="1593376"/>
            <a:ext cx="3924436" cy="1691608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>
                <a:solidFill>
                  <a:srgbClr val="000000"/>
                </a:solidFill>
              </a:rPr>
              <a:t>За основу определения возраста пациента берется возраст, который наступает в текущем году.</a:t>
            </a:r>
          </a:p>
        </p:txBody>
      </p:sp>
      <p:sp>
        <p:nvSpPr>
          <p:cNvPr id="7" name="Овальная выноска 6"/>
          <p:cNvSpPr/>
          <p:nvPr/>
        </p:nvSpPr>
        <p:spPr>
          <a:xfrm>
            <a:off x="107504" y="2780928"/>
            <a:ext cx="3744416" cy="2232247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>
                <a:solidFill>
                  <a:srgbClr val="000000"/>
                </a:solidFill>
              </a:rPr>
              <a:t>На каждый тип диспансеризации ДР1 или ДР2 заводится отдельный случай, в который включаются услуги, оказанные в рамках этой диспансеризации</a:t>
            </a:r>
            <a:r>
              <a:rPr lang="ru-RU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" name="Овальная выноска 7"/>
          <p:cNvSpPr/>
          <p:nvPr/>
        </p:nvSpPr>
        <p:spPr>
          <a:xfrm>
            <a:off x="4067944" y="2996952"/>
            <a:ext cx="4878542" cy="2592288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 smtClean="0">
                <a:solidFill>
                  <a:srgbClr val="000000"/>
                </a:solidFill>
              </a:rPr>
              <a:t>Тарифы </a:t>
            </a:r>
            <a:r>
              <a:rPr lang="ru-RU" sz="1400" dirty="0">
                <a:solidFill>
                  <a:srgbClr val="000000"/>
                </a:solidFill>
              </a:rPr>
              <a:t>на проведение всех типов диспансеризаций и профилактических медицинских осмотров взрослого населения установлены на услуги. При этом оплате подлежат услуги, в служебном поле которых </a:t>
            </a:r>
            <a:r>
              <a:rPr lang="ru-RU" sz="1400" dirty="0" smtClean="0">
                <a:solidFill>
                  <a:srgbClr val="000000"/>
                </a:solidFill>
              </a:rPr>
              <a:t>указано </a:t>
            </a:r>
            <a:r>
              <a:rPr lang="ru-RU" sz="1400" dirty="0">
                <a:solidFill>
                  <a:srgbClr val="000000"/>
                </a:solidFill>
              </a:rPr>
              <a:t>«Выполнена». Услуги с параметром «Выполнена ранее» не тарифицируются и оплате не подлежат.</a:t>
            </a:r>
          </a:p>
        </p:txBody>
      </p:sp>
    </p:spTree>
    <p:extLst>
      <p:ext uri="{BB962C8B-B14F-4D97-AF65-F5344CB8AC3E}">
        <p14:creationId xmlns:p14="http://schemas.microsoft.com/office/powerpoint/2010/main" val="199835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88640"/>
            <a:ext cx="3960440" cy="21602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- Постановление Правительства РФ от 29.12.2025 N 2188 "О Программе государственных гарантий бесплатного оказания гражданам медицинской помощи на 2026 год и на плановый период 2027 и 2028 годов";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716016" y="188640"/>
            <a:ext cx="3960440" cy="21602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- Приложение №6 к Программе государственных гарантий бесплатного оказания гражданам медицинской помощи на 2026 год и на плановый период 2027 и 2028 годов.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2564904"/>
            <a:ext cx="3960440" cy="20162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-Поручение № Пр-1084 от 10.12.2025  МЗ РБ </a:t>
            </a:r>
          </a:p>
          <a:p>
            <a:r>
              <a:rPr lang="ru-RU" dirty="0" smtClean="0"/>
              <a:t>Главным врачам ЦРБ принять меры по возложению обязанностей врача-акушер-гинеколога на акушерок ФАП для проведения ДОРЗ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6016" y="2564904"/>
            <a:ext cx="3960440" cy="20162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Изменения в регламент? 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  ТФОМС по РБ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5229200"/>
            <a:ext cx="3744417" cy="1628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5460326"/>
            <a:ext cx="46533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Нормативные документы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3363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2267744" y="5410693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</a:t>
            </a:r>
            <a:r>
              <a:rPr lang="ru-RU" sz="3600" dirty="0" smtClean="0">
                <a:solidFill>
                  <a:srgbClr val="FF0000"/>
                </a:solidFill>
                <a:latin typeface="+mj-lt"/>
              </a:rPr>
              <a:t>Запомни!!!</a:t>
            </a:r>
            <a:endParaRPr lang="ru-RU" sz="3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115616" y="1070286"/>
            <a:ext cx="6121036" cy="3078793"/>
          </a:xfrm>
          <a:prstGeom prst="wedgeRoundRect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latin typeface="+mj-lt"/>
              </a:rPr>
              <a:t>Цитология по </a:t>
            </a:r>
            <a:r>
              <a:rPr lang="ru-RU" sz="2400" i="1" dirty="0" err="1">
                <a:latin typeface="+mj-lt"/>
              </a:rPr>
              <a:t>Папаниколау</a:t>
            </a:r>
            <a:r>
              <a:rPr lang="ru-RU" sz="2400" i="1" dirty="0">
                <a:latin typeface="+mj-lt"/>
              </a:rPr>
              <a:t> (Пап-тест)   при диспансеризации  репродуктивного возраста не проводится!!!!</a:t>
            </a:r>
          </a:p>
        </p:txBody>
      </p:sp>
    </p:spTree>
    <p:extLst>
      <p:ext uri="{BB962C8B-B14F-4D97-AF65-F5344CB8AC3E}">
        <p14:creationId xmlns:p14="http://schemas.microsoft.com/office/powerpoint/2010/main" val="22083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9672" y="5589240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>
                <a:solidFill>
                  <a:srgbClr val="FF0000"/>
                </a:solidFill>
              </a:rPr>
              <a:t>Когда взять цитологию ? 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1520" y="188640"/>
            <a:ext cx="8640960" cy="4824536"/>
          </a:xfrm>
          <a:prstGeom prst="wedgeRoundRect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/>
              <a:t>- </a:t>
            </a:r>
            <a:r>
              <a:rPr lang="ru-RU" dirty="0"/>
              <a:t>приказ МЗ РФ от 27 апреля 2021 года № 404н «Об утверждении Порядка проведения профилактического медицинского осмотра и диспансеризации определенных групп взрослого населения»;</a:t>
            </a:r>
          </a:p>
          <a:p>
            <a:r>
              <a:rPr lang="ru-RU" dirty="0"/>
              <a:t> а) скрининг на выявление злокачественных новообразований шейки матки (у женщин):</a:t>
            </a:r>
          </a:p>
          <a:p>
            <a:r>
              <a:rPr lang="ru-RU" dirty="0"/>
              <a:t>в возрасте 18 лет и старше - осмотр фельдшером (акушеркой) или врачом акушером-гинекологом 1 раз в год;</a:t>
            </a:r>
          </a:p>
          <a:p>
            <a:r>
              <a:rPr lang="ru-RU" dirty="0"/>
              <a:t>в возрасте от 18 до 64 лет включительно - взятие мазка с шейки матки, цитологическое исследование мазка с шейки матки 1 раз в 3 года (за исключением случаев невозможности проведения исследования по медицинским показаниям в связи с экстирпацией матки, </a:t>
            </a:r>
            <a:r>
              <a:rPr lang="ru-RU" dirty="0" err="1"/>
              <a:t>virgo</a:t>
            </a:r>
            <a:r>
              <a:rPr lang="ru-RU" dirty="0"/>
              <a:t>. Цитологическое исследование мазка (соскоба) с шейки матки проводится при его окрашивании по </a:t>
            </a:r>
            <a:r>
              <a:rPr lang="ru-RU" dirty="0" err="1"/>
              <a:t>Папаниколау</a:t>
            </a:r>
            <a:r>
              <a:rPr lang="ru-RU" dirty="0"/>
              <a:t> (другие способы окраски не допускаются). Цитологическое исследование мазка (соскоба) с шейки матки может проводиться по медицинским показаниям без учета установленной периодичности);</a:t>
            </a:r>
          </a:p>
          <a:p>
            <a:r>
              <a:rPr lang="ru-RU" dirty="0"/>
              <a:t>2008,2005,2002,1999,1996,1993,1990,1987, 1984………1963г.</a:t>
            </a:r>
          </a:p>
        </p:txBody>
      </p:sp>
    </p:spTree>
    <p:extLst>
      <p:ext uri="{BB962C8B-B14F-4D97-AF65-F5344CB8AC3E}">
        <p14:creationId xmlns:p14="http://schemas.microsoft.com/office/powerpoint/2010/main" val="247651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12845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+mj-lt"/>
              </a:rPr>
              <a:t>Задача.                Провести диспансеризацию</a:t>
            </a:r>
          </a:p>
          <a:p>
            <a:endParaRPr lang="ru-RU" sz="2400" dirty="0" smtClean="0">
              <a:latin typeface="+mj-lt"/>
            </a:endParaRPr>
          </a:p>
          <a:p>
            <a:r>
              <a:rPr lang="ru-RU" sz="2400" dirty="0" smtClean="0">
                <a:latin typeface="+mj-lt"/>
              </a:rPr>
              <a:t>В кабинет профилактики  ЛПУ обратилась   молодая женщина  К.-26 лет (25.07.1999гр) для прохождения диспансеризации.</a:t>
            </a:r>
          </a:p>
          <a:p>
            <a:r>
              <a:rPr lang="ru-RU" sz="2400" dirty="0" smtClean="0">
                <a:latin typeface="+mj-lt"/>
              </a:rPr>
              <a:t>Работает в частной коммерческой организации, медицинские осмотры не проходит.</a:t>
            </a:r>
          </a:p>
          <a:p>
            <a:endParaRPr lang="ru-RU" sz="2400" dirty="0">
              <a:latin typeface="+mj-lt"/>
            </a:endParaRPr>
          </a:p>
          <a:p>
            <a:r>
              <a:rPr lang="ru-RU" sz="2400" dirty="0" smtClean="0">
                <a:latin typeface="+mj-lt"/>
              </a:rPr>
              <a:t>Составьте план прохождения диспансеризации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781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5460324"/>
            <a:ext cx="5976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+mj-lt"/>
              </a:rPr>
              <a:t>                 1.Заполнить анкету </a:t>
            </a:r>
            <a:endParaRPr lang="ru-RU" sz="28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488" cy="572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1619672" y="5460324"/>
            <a:ext cx="5472608" cy="1029596"/>
          </a:xfrm>
          <a:prstGeom prst="wedgeRoundRect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+mj-lt"/>
              </a:rPr>
              <a:t>Заполнить  </a:t>
            </a:r>
            <a:r>
              <a:rPr lang="ru-RU" sz="2800" dirty="0">
                <a:solidFill>
                  <a:srgbClr val="FF0000"/>
                </a:solidFill>
                <a:latin typeface="+mj-lt"/>
              </a:rPr>
              <a:t>анкету</a:t>
            </a:r>
          </a:p>
        </p:txBody>
      </p:sp>
    </p:spTree>
    <p:extLst>
      <p:ext uri="{BB962C8B-B14F-4D97-AF65-F5344CB8AC3E}">
        <p14:creationId xmlns:p14="http://schemas.microsoft.com/office/powerpoint/2010/main" val="69769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827584" y="5013176"/>
            <a:ext cx="7704856" cy="1404736"/>
          </a:xfrm>
          <a:prstGeom prst="wedgeRoundRect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Прием (осмотр, консультация) врача-акушера-гинеколога первичный </a:t>
            </a:r>
          </a:p>
          <a:p>
            <a:pPr algn="ctr"/>
            <a:r>
              <a:rPr lang="ru-RU" dirty="0"/>
              <a:t>(анамнез, пальпация молочных желез,</a:t>
            </a:r>
          </a:p>
          <a:p>
            <a:pPr algn="ctr"/>
            <a:r>
              <a:rPr lang="ru-RU" dirty="0"/>
              <a:t> осмотр шейки матки в зеркале с забором материала на исследование)</a:t>
            </a:r>
          </a:p>
        </p:txBody>
      </p:sp>
    </p:spTree>
    <p:extLst>
      <p:ext uri="{BB962C8B-B14F-4D97-AF65-F5344CB8AC3E}">
        <p14:creationId xmlns:p14="http://schemas.microsoft.com/office/powerpoint/2010/main" val="24690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067944" y="5877272"/>
            <a:ext cx="45719" cy="7200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3" y="0"/>
            <a:ext cx="9117177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971600" y="5013294"/>
            <a:ext cx="6912768" cy="1260720"/>
          </a:xfrm>
          <a:prstGeom prst="wedgeRoundRect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Микроскопическое </a:t>
            </a:r>
            <a:r>
              <a:rPr lang="ru-RU" dirty="0"/>
              <a:t>исследование влагалищных мазков</a:t>
            </a:r>
          </a:p>
        </p:txBody>
      </p:sp>
    </p:spTree>
    <p:extLst>
      <p:ext uri="{BB962C8B-B14F-4D97-AF65-F5344CB8AC3E}">
        <p14:creationId xmlns:p14="http://schemas.microsoft.com/office/powerpoint/2010/main" val="217415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2472"/>
            <a:ext cx="9144000" cy="5225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3779912" y="5805264"/>
            <a:ext cx="72008" cy="7200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640695" y="5155616"/>
            <a:ext cx="7704856" cy="1533364"/>
          </a:xfrm>
          <a:prstGeom prst="wedgeRoundRect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Проведение лабораторных исследований мазков в целях выявления возбудителей инфекционных заболеваний органов малого таза методом полимеразной цепной реакции (</a:t>
            </a:r>
            <a:r>
              <a:rPr lang="en-US" dirty="0"/>
              <a:t>Neisseria </a:t>
            </a:r>
            <a:r>
              <a:rPr lang="en-US" dirty="0" err="1"/>
              <a:t>gonorrhoeae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Trichomonas</a:t>
            </a:r>
            <a:r>
              <a:rPr lang="en-US" dirty="0"/>
              <a:t> </a:t>
            </a:r>
            <a:r>
              <a:rPr lang="en-US" dirty="0" err="1"/>
              <a:t>vaginalis</a:t>
            </a:r>
            <a:r>
              <a:rPr lang="en-US" dirty="0"/>
              <a:t>, Chlamydia trachomatis, Mycoplasma </a:t>
            </a:r>
            <a:r>
              <a:rPr lang="en-US" dirty="0" err="1"/>
              <a:t>genitalium</a:t>
            </a:r>
            <a:r>
              <a:rPr lang="en-US" dirty="0"/>
              <a:t>)(</a:t>
            </a:r>
            <a:r>
              <a:rPr lang="ru-RU" dirty="0"/>
              <a:t>для женщин в возрасте 18 - 29 лет)</a:t>
            </a:r>
          </a:p>
        </p:txBody>
      </p:sp>
    </p:spTree>
    <p:extLst>
      <p:ext uri="{BB962C8B-B14F-4D97-AF65-F5344CB8AC3E}">
        <p14:creationId xmlns:p14="http://schemas.microsoft.com/office/powerpoint/2010/main" val="414006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ьная выноска 1"/>
          <p:cNvSpPr/>
          <p:nvPr/>
        </p:nvSpPr>
        <p:spPr>
          <a:xfrm>
            <a:off x="395536" y="404664"/>
            <a:ext cx="8136904" cy="2700880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Определение ДНК вирусов папилломы человека (</a:t>
            </a:r>
            <a:r>
              <a:rPr lang="ru-RU" dirty="0" err="1"/>
              <a:t>Papilloma</a:t>
            </a:r>
            <a:r>
              <a:rPr lang="ru-RU" dirty="0"/>
              <a:t> </a:t>
            </a:r>
            <a:r>
              <a:rPr lang="ru-RU" dirty="0" err="1"/>
              <a:t>virus</a:t>
            </a:r>
            <a:r>
              <a:rPr lang="ru-RU" dirty="0"/>
              <a:t>) высокого канцерогенного риска в отделяемом (соскобе) из цервикального канала методом ПЦР, качественное исследование</a:t>
            </a:r>
          </a:p>
          <a:p>
            <a:pPr algn="ctr"/>
            <a:endParaRPr lang="ru-RU" dirty="0"/>
          </a:p>
          <a:p>
            <a:pPr algn="ctr"/>
            <a:r>
              <a:rPr lang="ru-RU" sz="3600" dirty="0"/>
              <a:t>                                    брать?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645024"/>
            <a:ext cx="2143125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75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8640"/>
            <a:ext cx="5976664" cy="482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916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5085184"/>
            <a:ext cx="1772815" cy="1772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187624" y="692696"/>
            <a:ext cx="6264696" cy="3312368"/>
          </a:xfrm>
          <a:prstGeom prst="wedgeRoundRect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/>
              <a:t>Разъяснение</a:t>
            </a:r>
          </a:p>
          <a:p>
            <a:r>
              <a:rPr lang="ru-RU" sz="2800" dirty="0"/>
              <a:t> За основу определения возраста пациента берется возраст, который наступает в текущем году.</a:t>
            </a:r>
          </a:p>
        </p:txBody>
      </p:sp>
    </p:spTree>
    <p:extLst>
      <p:ext uri="{BB962C8B-B14F-4D97-AF65-F5344CB8AC3E}">
        <p14:creationId xmlns:p14="http://schemas.microsoft.com/office/powerpoint/2010/main" val="319235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51605051"/>
              </p:ext>
            </p:extLst>
          </p:nvPr>
        </p:nvGraphicFramePr>
        <p:xfrm>
          <a:off x="179512" y="188640"/>
          <a:ext cx="878497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9512" y="5157192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«Продолжим реализацию национальных проектов и развитие инфраструктуры здравоохранения, и, конечно, нужно обязательно прислушиваться к мнению граждан и врачебного сообщества», – подчеркнул глава </a:t>
            </a:r>
            <a:r>
              <a:rPr lang="ru-RU" dirty="0" err="1"/>
              <a:t>кабмина</a:t>
            </a:r>
            <a:r>
              <a:rPr lang="ru-RU" dirty="0"/>
              <a:t>  М. </a:t>
            </a:r>
            <a:r>
              <a:rPr lang="ru-RU" dirty="0" err="1"/>
              <a:t>Мишустин</a:t>
            </a:r>
            <a:r>
              <a:rPr lang="ru-RU" dirty="0"/>
              <a:t>.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562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flipH="1">
            <a:off x="1043608" y="5367992"/>
            <a:ext cx="5976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+mj-lt"/>
              </a:rPr>
              <a:t>    Запомни</a:t>
            </a:r>
            <a:r>
              <a:rPr lang="ru-RU" sz="3200" dirty="0">
                <a:solidFill>
                  <a:srgbClr val="FF0000"/>
                </a:solidFill>
                <a:latin typeface="+mj-lt"/>
              </a:rPr>
              <a:t>!!!</a:t>
            </a:r>
          </a:p>
        </p:txBody>
      </p:sp>
      <p:sp>
        <p:nvSpPr>
          <p:cNvPr id="3" name="Овальная выноска 2"/>
          <p:cNvSpPr/>
          <p:nvPr/>
        </p:nvSpPr>
        <p:spPr>
          <a:xfrm>
            <a:off x="26996" y="116632"/>
            <a:ext cx="7164288" cy="2304256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Диспансеризация граждан репродуктивного возраста.</a:t>
            </a:r>
          </a:p>
          <a:p>
            <a:pPr algn="ctr"/>
            <a:r>
              <a:rPr lang="ru-RU" sz="1600" dirty="0"/>
              <a:t>Определение ДНК вирусов папилломы человека (</a:t>
            </a:r>
            <a:r>
              <a:rPr lang="ru-RU" sz="1600" dirty="0" err="1"/>
              <a:t>Papilloma</a:t>
            </a:r>
            <a:r>
              <a:rPr lang="ru-RU" sz="1600" dirty="0"/>
              <a:t> </a:t>
            </a:r>
            <a:r>
              <a:rPr lang="ru-RU" sz="1600" dirty="0" err="1"/>
              <a:t>virus</a:t>
            </a:r>
            <a:r>
              <a:rPr lang="ru-RU" sz="1600" dirty="0"/>
              <a:t>) </a:t>
            </a:r>
            <a:r>
              <a:rPr lang="ru-RU" sz="1600" dirty="0" smtClean="0"/>
              <a:t>       </a:t>
            </a:r>
            <a:r>
              <a:rPr lang="ru-RU" sz="1600" dirty="0"/>
              <a:t>2005, 2000,1995,1990,1985,1980гг</a:t>
            </a:r>
          </a:p>
          <a:p>
            <a:pPr algn="ctr"/>
            <a:r>
              <a:rPr lang="ru-RU" sz="1600" dirty="0"/>
              <a:t>                                   </a:t>
            </a:r>
            <a:r>
              <a:rPr lang="ru-RU" sz="1600" dirty="0">
                <a:solidFill>
                  <a:srgbClr val="FF0000"/>
                </a:solidFill>
              </a:rPr>
              <a:t>при положительном результате </a:t>
            </a:r>
          </a:p>
          <a:p>
            <a:pPr algn="ctr"/>
            <a:r>
              <a:rPr lang="ru-RU" sz="1600" dirty="0"/>
              <a:t>Жидкостное цитологическое исследование микропрепарата шейки матки .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1691680" y="2420888"/>
            <a:ext cx="7452320" cy="2880320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>
                <a:solidFill>
                  <a:srgbClr val="FF0000"/>
                </a:solidFill>
              </a:rPr>
              <a:t>Диспансеризация определенных групп взрослого населения </a:t>
            </a:r>
          </a:p>
          <a:p>
            <a:pPr lvl="0"/>
            <a:endParaRPr lang="ru-RU" sz="1600" dirty="0">
              <a:solidFill>
                <a:srgbClr val="000000"/>
              </a:solidFill>
            </a:endParaRPr>
          </a:p>
          <a:p>
            <a:pPr lvl="0"/>
            <a:r>
              <a:rPr lang="ru-RU" sz="1600" dirty="0">
                <a:solidFill>
                  <a:srgbClr val="000000"/>
                </a:solidFill>
              </a:rPr>
              <a:t> Цитологическое исследование мазка (соскоба) с шейки матки проводится при его окрашивании по </a:t>
            </a:r>
            <a:r>
              <a:rPr lang="ru-RU" sz="1600" dirty="0" err="1">
                <a:solidFill>
                  <a:srgbClr val="000000"/>
                </a:solidFill>
              </a:rPr>
              <a:t>Папаниколау</a:t>
            </a:r>
            <a:r>
              <a:rPr lang="ru-RU" sz="1600" dirty="0">
                <a:solidFill>
                  <a:srgbClr val="000000"/>
                </a:solidFill>
              </a:rPr>
              <a:t> (другие способы окраски не допускаются)</a:t>
            </a:r>
          </a:p>
          <a:p>
            <a:pPr lvl="0"/>
            <a:endParaRPr lang="ru-RU" sz="1600" dirty="0">
              <a:solidFill>
                <a:srgbClr val="FF0000"/>
              </a:solidFill>
            </a:endParaRPr>
          </a:p>
          <a:p>
            <a:pPr lvl="0"/>
            <a:r>
              <a:rPr lang="ru-RU" sz="1600" dirty="0">
                <a:solidFill>
                  <a:srgbClr val="FF0000"/>
                </a:solidFill>
              </a:rPr>
              <a:t>2008, 2005, 2002,  1999, 1996, 1993, 1990, 1987 ,1984, 1981 ,1978, 1975,1972,1969,1966,1963гг,</a:t>
            </a:r>
          </a:p>
        </p:txBody>
      </p:sp>
    </p:spTree>
    <p:extLst>
      <p:ext uri="{BB962C8B-B14F-4D97-AF65-F5344CB8AC3E}">
        <p14:creationId xmlns:p14="http://schemas.microsoft.com/office/powerpoint/2010/main" val="182810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683568" y="116632"/>
            <a:ext cx="7560840" cy="1274440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Территориальный фонд обязательного медицинского страхования  Республики Бурятия фонд обязательного медицинского страхования  Республики Бурятия </a:t>
            </a:r>
          </a:p>
        </p:txBody>
      </p:sp>
      <p:sp>
        <p:nvSpPr>
          <p:cNvPr id="7" name="Овал 6"/>
          <p:cNvSpPr/>
          <p:nvPr/>
        </p:nvSpPr>
        <p:spPr>
          <a:xfrm>
            <a:off x="683568" y="1772816"/>
            <a:ext cx="7560840" cy="144016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Документы и справочники</a:t>
            </a:r>
          </a:p>
        </p:txBody>
      </p:sp>
      <p:sp>
        <p:nvSpPr>
          <p:cNvPr id="8" name="Овал 7"/>
          <p:cNvSpPr/>
          <p:nvPr/>
        </p:nvSpPr>
        <p:spPr>
          <a:xfrm>
            <a:off x="755576" y="3501008"/>
            <a:ext cx="7488832" cy="1562472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Приложение №15 Инструкция  по учету услуг диспансеризации взрослого населения и профилактических осмотров  на </a:t>
            </a:r>
            <a:r>
              <a:rPr lang="ru-RU" dirty="0" smtClean="0"/>
              <a:t>2026г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 rot="10800000" flipV="1">
            <a:off x="323528" y="5472373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800" dirty="0" smtClean="0"/>
              <a:t>инструкции по проведению диспансеризации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093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908720"/>
            <a:ext cx="777686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dirty="0">
                <a:latin typeface="Arial" pitchFamily="34" charset="0"/>
                <a:cs typeface="Arial" pitchFamily="34" charset="0"/>
                <a:hlinkClick r:id="rId2"/>
              </a:rPr>
              <a:t>Я слышу и забываю. </a:t>
            </a:r>
            <a:endParaRPr lang="ru-RU" sz="2800" dirty="0" smtClean="0">
              <a:latin typeface="Arial" pitchFamily="34" charset="0"/>
              <a:cs typeface="Arial" pitchFamily="34" charset="0"/>
              <a:hlinkClick r:id="rId2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  <a:hlinkClick r:id="rId2"/>
              </a:rPr>
              <a:t>Я</a:t>
            </a:r>
            <a:r>
              <a:rPr lang="ru-RU" sz="2800" dirty="0">
                <a:latin typeface="Arial" pitchFamily="34" charset="0"/>
                <a:cs typeface="Arial" pitchFamily="34" charset="0"/>
                <a:hlinkClick r:id="rId2"/>
              </a:rPr>
              <a:t> вижу и запоминаю. </a:t>
            </a:r>
            <a:endParaRPr lang="ru-RU" sz="2800" dirty="0" smtClean="0">
              <a:latin typeface="Arial" pitchFamily="34" charset="0"/>
              <a:cs typeface="Arial" pitchFamily="34" charset="0"/>
              <a:hlinkClick r:id="rId2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  <a:hlinkClick r:id="rId2"/>
              </a:rPr>
              <a:t>Я</a:t>
            </a:r>
            <a:r>
              <a:rPr lang="ru-RU" sz="2800" dirty="0">
                <a:latin typeface="Arial" pitchFamily="34" charset="0"/>
                <a:cs typeface="Arial" pitchFamily="34" charset="0"/>
                <a:hlinkClick r:id="rId2"/>
              </a:rPr>
              <a:t> делаю и понимаю</a:t>
            </a:r>
            <a:r>
              <a:rPr lang="ru-RU" sz="2800" dirty="0" smtClean="0">
                <a:latin typeface="Arial" pitchFamily="34" charset="0"/>
                <a:cs typeface="Arial" pitchFamily="34" charset="0"/>
                <a:hlinkClick r:id="rId2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                 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онфуций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348" y="908720"/>
            <a:ext cx="337211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058000"/>
            <a:ext cx="18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058000"/>
            <a:ext cx="18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406" y="5058000"/>
            <a:ext cx="18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051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99592" y="1052736"/>
            <a:ext cx="7416824" cy="331236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Гражданин проходит профилактический медицинский осмотр и диспансеризацию в медицинской организации, в которой он получает первичную медико-санитарную помощь, в том числе по месту нахождения мобильной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медицинской </a:t>
            </a:r>
            <a:r>
              <a:rPr lang="ru-RU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бригады, организованной в структуре медицинской организации, в которой гражданин получает первичную медико-санитарную помощь.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5460326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</a:t>
            </a:r>
            <a:r>
              <a:rPr lang="ru-RU" sz="3200" dirty="0" smtClean="0">
                <a:latin typeface="+mj-lt"/>
              </a:rPr>
              <a:t>Инструкция </a:t>
            </a:r>
            <a:endParaRPr lang="ru-RU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96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1560" y="404664"/>
            <a:ext cx="7704856" cy="45365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Работники и обучающиеся в образовательной организации вправе пройти профилактический медицинский осмотр и (или) диспансеризацию в иной медицинской организации, не предусмотренной п. 1 настоящей инструкции и участвующей в реализации программы государственных гарантий бесплатного оказания гражданам медицинской помощи, в том числе по месту нахождения мобильной медицинской бригады, организованной в структуре иной медицинской организации (включая место работы и учебы).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5517232"/>
            <a:ext cx="23517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+mj-lt"/>
              </a:rPr>
              <a:t>Инструкция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667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188640"/>
            <a:ext cx="7920880" cy="482453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 проведении профилактического медицинского осмотра и диспансеризации могут учитываться результаты ранее проведенных (не позднее одного года) медицинских осмотров и диспансеризации, подтвержденные медицинскими документами гражданина, за исключением случаев выявления у него симптомов и синдромов заболеваний, свидетельствующих о наличии медицинских показаний для повторного проведения исследований и иных медицинских мероприятий в рамках профилактического медицинского осмотра и диспансеризации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</a:t>
            </a:r>
          </a:p>
          <a:p>
            <a:pPr algn="ctr"/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Новое!!!</a:t>
            </a:r>
          </a:p>
          <a:p>
            <a:pPr algn="ctr"/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b="1" dirty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этом случае стоимость такого профилактического медицинского осмотра или такой диспансеризации уменьшается на стоимость ранее проведенных медицинских вмешательств. 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3275856" y="5657670"/>
            <a:ext cx="25202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+mj-lt"/>
              </a:rPr>
              <a:t>Инструкция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622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ownloads\IMG_6448 (1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4486"/>
            <a:ext cx="7704856" cy="48245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827584" y="476672"/>
            <a:ext cx="403244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411760" y="1988840"/>
            <a:ext cx="432048" cy="43204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5157192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Дата начала диспансеризации не должна быть  позднее даты взятия  анализов </a:t>
            </a:r>
            <a:r>
              <a:rPr lang="ru-RU" dirty="0" smtClean="0"/>
              <a:t>,</a:t>
            </a:r>
          </a:p>
          <a:p>
            <a:r>
              <a:rPr lang="ru-RU" dirty="0" smtClean="0"/>
              <a:t>Анализы взятые ранее   даты начала диспансеризации</a:t>
            </a:r>
            <a:r>
              <a:rPr lang="ru-RU" dirty="0" smtClean="0"/>
              <a:t> и проведенные ранее мероприятия  не оплачиваются.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310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229200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+mj-lt"/>
              </a:rPr>
              <a:t>Первый этап диспансеризации по оценке репродуктивного здоровья</a:t>
            </a:r>
          </a:p>
          <a:p>
            <a:r>
              <a:rPr lang="ru-RU" sz="2400" dirty="0">
                <a:latin typeface="+mj-lt"/>
              </a:rPr>
              <a:t>Перечень услуг Первого этапа диспансеризации репродуктивного </a:t>
            </a:r>
            <a:r>
              <a:rPr lang="ru-RU" sz="2400" dirty="0" smtClean="0">
                <a:latin typeface="+mj-lt"/>
              </a:rPr>
              <a:t>возраста</a:t>
            </a:r>
            <a:endParaRPr lang="ru-RU" sz="2400" dirty="0">
              <a:latin typeface="+mj-lt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89793537"/>
              </p:ext>
            </p:extLst>
          </p:nvPr>
        </p:nvGraphicFramePr>
        <p:xfrm>
          <a:off x="467544" y="188640"/>
          <a:ext cx="806489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35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157192"/>
            <a:ext cx="820891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Первый этап диспансеризации по оценке репродуктивного здоровья</a:t>
            </a:r>
          </a:p>
          <a:p>
            <a:r>
              <a:rPr lang="ru-RU" dirty="0"/>
              <a:t>Перечень услуг Первого этапа диспансеризации репродуктивного </a:t>
            </a:r>
            <a:r>
              <a:rPr lang="ru-RU" dirty="0" smtClean="0"/>
              <a:t>возраста</a:t>
            </a:r>
          </a:p>
          <a:p>
            <a:endParaRPr lang="ru-RU" dirty="0"/>
          </a:p>
          <a:p>
            <a:r>
              <a:rPr lang="ru-RU" dirty="0" smtClean="0"/>
              <a:t>                                                  </a:t>
            </a:r>
            <a:r>
              <a:rPr lang="ru-RU" sz="3200" dirty="0" smtClean="0">
                <a:solidFill>
                  <a:srgbClr val="FF0000"/>
                </a:solidFill>
                <a:latin typeface="+mj-lt"/>
              </a:rPr>
              <a:t>новое </a:t>
            </a:r>
            <a:endParaRPr lang="ru-RU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59632" y="692696"/>
            <a:ext cx="6552728" cy="32403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Определение ДНК вирусов папилломы человека (</a:t>
            </a:r>
            <a:r>
              <a:rPr lang="ru-RU" dirty="0" err="1"/>
              <a:t>Papilloma</a:t>
            </a:r>
            <a:r>
              <a:rPr lang="ru-RU" dirty="0"/>
              <a:t> </a:t>
            </a:r>
            <a:r>
              <a:rPr lang="ru-RU" dirty="0" err="1"/>
              <a:t>virus</a:t>
            </a:r>
            <a:r>
              <a:rPr lang="ru-RU" dirty="0"/>
              <a:t>) высокого канцерогенного риска в отделяемом (соскобе) из цервикального канала методом ПЦР, качественное исследование</a:t>
            </a:r>
          </a:p>
        </p:txBody>
      </p:sp>
    </p:spTree>
    <p:extLst>
      <p:ext uri="{BB962C8B-B14F-4D97-AF65-F5344CB8AC3E}">
        <p14:creationId xmlns:p14="http://schemas.microsoft.com/office/powerpoint/2010/main" val="152138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755</TotalTime>
  <Words>1874</Words>
  <Application>Microsoft Office PowerPoint</Application>
  <PresentationFormat>Экран (4:3)</PresentationFormat>
  <Paragraphs>264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80</cp:revision>
  <cp:lastPrinted>2026-03-02T11:01:34Z</cp:lastPrinted>
  <dcterms:created xsi:type="dcterms:W3CDTF">2026-03-01T04:06:42Z</dcterms:created>
  <dcterms:modified xsi:type="dcterms:W3CDTF">2026-03-05T04:30:38Z</dcterms:modified>
</cp:coreProperties>
</file>